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5143500" cx="9144000"/>
  <p:notesSz cx="6858000" cy="9144000"/>
  <p:embeddedFontLst>
    <p:embeddedFont>
      <p:font typeface="Garamond"/>
      <p:regular r:id="rId36"/>
      <p:bold r:id="rId37"/>
      <p:italic r:id="rId38"/>
      <p:boldItalic r:id="rId39"/>
    </p:embeddedFont>
    <p:embeddedFont>
      <p:font typeface="Poppins"/>
      <p:regular r:id="rId40"/>
      <p:bold r:id="rId41"/>
      <p:italic r:id="rId42"/>
      <p:boldItalic r:id="rId43"/>
    </p:embeddedFont>
    <p:embeddedFont>
      <p:font typeface="EB Garamond"/>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48" roundtripDataSignature="AMtx7mgC+sGSWCh+33sfJWBZ+V4gKMoHX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oppins-regular.fntdata"/><Relationship Id="rId20" Type="http://schemas.openxmlformats.org/officeDocument/2006/relationships/slide" Target="slides/slide15.xml"/><Relationship Id="rId42" Type="http://schemas.openxmlformats.org/officeDocument/2006/relationships/font" Target="fonts/Poppins-italic.fntdata"/><Relationship Id="rId41" Type="http://schemas.openxmlformats.org/officeDocument/2006/relationships/font" Target="fonts/Poppins-bold.fntdata"/><Relationship Id="rId22" Type="http://schemas.openxmlformats.org/officeDocument/2006/relationships/slide" Target="slides/slide17.xml"/><Relationship Id="rId44" Type="http://schemas.openxmlformats.org/officeDocument/2006/relationships/font" Target="fonts/EBGaramond-regular.fntdata"/><Relationship Id="rId21" Type="http://schemas.openxmlformats.org/officeDocument/2006/relationships/slide" Target="slides/slide16.xml"/><Relationship Id="rId43" Type="http://schemas.openxmlformats.org/officeDocument/2006/relationships/font" Target="fonts/Poppins-boldItalic.fntdata"/><Relationship Id="rId24" Type="http://schemas.openxmlformats.org/officeDocument/2006/relationships/slide" Target="slides/slide19.xml"/><Relationship Id="rId46" Type="http://schemas.openxmlformats.org/officeDocument/2006/relationships/font" Target="fonts/EBGaramond-italic.fntdata"/><Relationship Id="rId23" Type="http://schemas.openxmlformats.org/officeDocument/2006/relationships/slide" Target="slides/slide18.xml"/><Relationship Id="rId45" Type="http://schemas.openxmlformats.org/officeDocument/2006/relationships/font" Target="fonts/EBGaramond-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8" Type="http://customschemas.google.com/relationships/presentationmetadata" Target="metadata"/><Relationship Id="rId25" Type="http://schemas.openxmlformats.org/officeDocument/2006/relationships/slide" Target="slides/slide20.xml"/><Relationship Id="rId47" Type="http://schemas.openxmlformats.org/officeDocument/2006/relationships/font" Target="fonts/EBGaramond-boldItalic.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Garamond-bold.fntdata"/><Relationship Id="rId14" Type="http://schemas.openxmlformats.org/officeDocument/2006/relationships/slide" Target="slides/slide9.xml"/><Relationship Id="rId36" Type="http://schemas.openxmlformats.org/officeDocument/2006/relationships/font" Target="fonts/Garamond-regular.fntdata"/><Relationship Id="rId17" Type="http://schemas.openxmlformats.org/officeDocument/2006/relationships/slide" Target="slides/slide12.xml"/><Relationship Id="rId39" Type="http://schemas.openxmlformats.org/officeDocument/2006/relationships/font" Target="fonts/Garamond-boldItalic.fntdata"/><Relationship Id="rId16" Type="http://schemas.openxmlformats.org/officeDocument/2006/relationships/slide" Target="slides/slide11.xml"/><Relationship Id="rId38" Type="http://schemas.openxmlformats.org/officeDocument/2006/relationships/font" Target="fonts/Garamon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 name="Google Shape;5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200"/>
              </a:spcBef>
              <a:spcAft>
                <a:spcPts val="0"/>
              </a:spcAft>
              <a:buClr>
                <a:srgbClr val="000000"/>
              </a:buClr>
              <a:buSzPts val="1100"/>
              <a:buFont typeface="Arial"/>
              <a:buNone/>
            </a:pPr>
            <a:r>
              <a:rPr lang="en-US"/>
              <a:t>Welcome everyone to </a:t>
            </a:r>
            <a:r>
              <a:rPr i="1" lang="en-US"/>
              <a:t>Advocacy for Our Common Home</a:t>
            </a:r>
            <a:r>
              <a:rPr lang="en-US"/>
              <a:t>. Today’s workshop invites us to reflect on how we, as Catholics, can bring our faith into public life by caring for creation and advocating for policies that protect our common home. We’ll explore how the See–Judge–Act model can guide us as individuals and parish communities.</a:t>
            </a:r>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 name="Google Shape;12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 name="Google Shape;132;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The See–Judge–Act model is a practical, faith-filled approach to social action. Developed by Fr. Joseph Cardijn and embraced by the Church, it invites us to observe reality, reflect through the lens of faith, and respond in love. It’s a model that empowers both individuals and communities to take meaningful action.</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Rooted in Catholic Social Tradition</a:t>
            </a:r>
            <a:endParaRPr/>
          </a:p>
          <a:p>
            <a:pPr indent="-298450" lvl="1" marL="914400" rtl="0" algn="l">
              <a:lnSpc>
                <a:spcPct val="100000"/>
              </a:lnSpc>
              <a:spcBef>
                <a:spcPts val="0"/>
              </a:spcBef>
              <a:spcAft>
                <a:spcPts val="0"/>
              </a:spcAft>
              <a:buSzPts val="1100"/>
              <a:buChar char="○"/>
            </a:pPr>
            <a:r>
              <a:rPr lang="en-US" sz="1600"/>
              <a:t>Developed in the early 20th century by Fr. Joseph Cardijn, a Belgian priest and founder of the Young Christian Workers movement</a:t>
            </a:r>
            <a:endParaRPr/>
          </a:p>
          <a:p>
            <a:pPr indent="-298450" lvl="1" marL="914400" rtl="0" algn="l">
              <a:lnSpc>
                <a:spcPct val="100000"/>
              </a:lnSpc>
              <a:spcBef>
                <a:spcPts val="0"/>
              </a:spcBef>
              <a:spcAft>
                <a:spcPts val="0"/>
              </a:spcAft>
              <a:buSzPts val="1100"/>
              <a:buChar char="○"/>
            </a:pPr>
            <a:r>
              <a:rPr lang="en-US" sz="1600"/>
              <a:t>Embraced as a tool for social action among working-class Catholics facing injustice</a:t>
            </a:r>
            <a:endParaRPr/>
          </a:p>
          <a:p>
            <a:pPr indent="-298450" lvl="0" marL="457200" rtl="0" algn="l">
              <a:lnSpc>
                <a:spcPct val="100000"/>
              </a:lnSpc>
              <a:spcBef>
                <a:spcPts val="0"/>
              </a:spcBef>
              <a:spcAft>
                <a:spcPts val="0"/>
              </a:spcAft>
              <a:buSzPts val="1100"/>
              <a:buChar char="●"/>
            </a:pPr>
            <a:r>
              <a:rPr lang="en-US"/>
              <a:t>Adopted by the Church</a:t>
            </a:r>
            <a:endParaRPr/>
          </a:p>
          <a:p>
            <a:pPr indent="-298450" lvl="1" marL="914400" rtl="0" algn="l">
              <a:lnSpc>
                <a:spcPct val="100000"/>
              </a:lnSpc>
              <a:spcBef>
                <a:spcPts val="0"/>
              </a:spcBef>
              <a:spcAft>
                <a:spcPts val="0"/>
              </a:spcAft>
              <a:buSzPts val="1100"/>
              <a:buChar char="○"/>
            </a:pPr>
            <a:r>
              <a:rPr lang="en-US" sz="1600"/>
              <a:t>Formally recognized in Pope John XXIII’s 1961 encyclical Mater et Magistra</a:t>
            </a:r>
            <a:endParaRPr sz="1600"/>
          </a:p>
          <a:p>
            <a:pPr indent="-298450" lvl="1" marL="914400" rtl="0" algn="l">
              <a:lnSpc>
                <a:spcPct val="100000"/>
              </a:lnSpc>
              <a:spcBef>
                <a:spcPts val="0"/>
              </a:spcBef>
              <a:spcAft>
                <a:spcPts val="0"/>
              </a:spcAft>
              <a:buSzPts val="1100"/>
              <a:buChar char="○"/>
            </a:pPr>
            <a:r>
              <a:rPr lang="en-US" sz="1600"/>
              <a:t>Encouraged as a pastoral method to help laypeople engage the world through faith, reflection, and action</a:t>
            </a:r>
            <a:endParaRPr/>
          </a:p>
          <a:p>
            <a:pPr indent="-298450" lvl="0" marL="457200" rtl="0" algn="l">
              <a:lnSpc>
                <a:spcPct val="100000"/>
              </a:lnSpc>
              <a:spcBef>
                <a:spcPts val="0"/>
              </a:spcBef>
              <a:spcAft>
                <a:spcPts val="0"/>
              </a:spcAft>
              <a:buSzPts val="1100"/>
              <a:buChar char="●"/>
            </a:pPr>
            <a:r>
              <a:rPr lang="en-US"/>
              <a:t>Still Used Today</a:t>
            </a:r>
            <a:endParaRPr/>
          </a:p>
          <a:p>
            <a:pPr indent="-298450" lvl="1" marL="914400" rtl="0" algn="l">
              <a:lnSpc>
                <a:spcPct val="100000"/>
              </a:lnSpc>
              <a:spcBef>
                <a:spcPts val="0"/>
              </a:spcBef>
              <a:spcAft>
                <a:spcPts val="0"/>
              </a:spcAft>
              <a:buSzPts val="1100"/>
              <a:buChar char="○"/>
            </a:pPr>
            <a:r>
              <a:rPr lang="en-US" sz="1600"/>
              <a:t>Widely used in Catholic education, parish organizing, and justice ministries</a:t>
            </a:r>
            <a:endParaRPr/>
          </a:p>
          <a:p>
            <a:pPr indent="-298450" lvl="1" marL="914400" rtl="0" algn="l">
              <a:lnSpc>
                <a:spcPct val="100000"/>
              </a:lnSpc>
              <a:spcBef>
                <a:spcPts val="0"/>
              </a:spcBef>
              <a:spcAft>
                <a:spcPts val="0"/>
              </a:spcAft>
              <a:buSzPts val="1100"/>
              <a:buChar char="○"/>
            </a:pPr>
            <a:r>
              <a:rPr lang="en-US" sz="1600"/>
              <a:t>Central to modern movements for environmental, social, and economic justic</a:t>
            </a:r>
            <a:endParaRPr sz="16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 name="Google Shape;13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Let's dive deeper into the first step of our method: See.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200"/>
              </a:spcBef>
              <a:spcAft>
                <a:spcPts val="0"/>
              </a:spcAft>
              <a:buClr>
                <a:srgbClr val="000000"/>
              </a:buClr>
              <a:buSzPts val="1100"/>
              <a:buFont typeface="Arial"/>
              <a:buNone/>
            </a:pPr>
            <a:r>
              <a:rPr lang="en-US"/>
              <a:t>To “see” means to become aware — to really look at what’s happening around us. That might be how our parish uses energy, what we throw away, or what we hear from those suffering environmental harm. Seeing also includes noticing what’s happening in our state and policy landscape.</a:t>
            </a:r>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 name="Google Shape;15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14300" rtl="0" algn="l">
              <a:lnSpc>
                <a:spcPct val="100000"/>
              </a:lnSpc>
              <a:spcBef>
                <a:spcPts val="0"/>
              </a:spcBef>
              <a:spcAft>
                <a:spcPts val="0"/>
              </a:spcAft>
              <a:buSzPts val="1100"/>
              <a:buNone/>
            </a:pPr>
            <a:r>
              <a:t/>
            </a:r>
            <a:endParaRPr/>
          </a:p>
          <a:p>
            <a:pPr indent="0" lvl="0" marL="114300" rtl="0" algn="l">
              <a:lnSpc>
                <a:spcPct val="100000"/>
              </a:lnSpc>
              <a:spcBef>
                <a:spcPts val="0"/>
              </a:spcBef>
              <a:spcAft>
                <a:spcPts val="0"/>
              </a:spcAft>
              <a:buSzPts val="1100"/>
              <a:buNone/>
            </a:pPr>
            <a:r>
              <a:rPr b="1" lang="en-US"/>
              <a:t>Parish-Level Examples:</a:t>
            </a:r>
            <a:endParaRPr/>
          </a:p>
          <a:p>
            <a:pPr indent="-298450" lvl="0" marL="457200" rtl="0" algn="l">
              <a:lnSpc>
                <a:spcPct val="100000"/>
              </a:lnSpc>
              <a:spcBef>
                <a:spcPts val="0"/>
              </a:spcBef>
              <a:spcAft>
                <a:spcPts val="0"/>
              </a:spcAft>
              <a:buSzPts val="825"/>
              <a:buChar char="●"/>
            </a:pPr>
            <a:r>
              <a:rPr lang="en-US"/>
              <a:t>Noticing high energy use in church buildings or outdated infrastructure (e.g. energy/waste assessments)</a:t>
            </a:r>
            <a:endParaRPr/>
          </a:p>
          <a:p>
            <a:pPr indent="-298450" lvl="0" marL="457200" rtl="0" algn="l">
              <a:lnSpc>
                <a:spcPct val="100000"/>
              </a:lnSpc>
              <a:spcBef>
                <a:spcPts val="0"/>
              </a:spcBef>
              <a:spcAft>
                <a:spcPts val="0"/>
              </a:spcAft>
              <a:buSzPts val="825"/>
              <a:buChar char="●"/>
            </a:pPr>
            <a:r>
              <a:rPr lang="en-US"/>
              <a:t>Seeing waste from parish festivals with no compost or recycling</a:t>
            </a:r>
            <a:endParaRPr/>
          </a:p>
          <a:p>
            <a:pPr indent="-298450" lvl="0" marL="457200" rtl="0" algn="l">
              <a:lnSpc>
                <a:spcPct val="100000"/>
              </a:lnSpc>
              <a:spcBef>
                <a:spcPts val="0"/>
              </a:spcBef>
              <a:spcAft>
                <a:spcPts val="0"/>
              </a:spcAft>
              <a:buSzPts val="825"/>
              <a:buChar char="●"/>
            </a:pPr>
            <a:r>
              <a:rPr lang="en-US"/>
              <a:t>Observing a lack of homilies or education around environmental issues</a:t>
            </a:r>
            <a:endParaRPr/>
          </a:p>
          <a:p>
            <a:pPr indent="-298450" lvl="0" marL="457200" rtl="0" algn="l">
              <a:lnSpc>
                <a:spcPct val="100000"/>
              </a:lnSpc>
              <a:spcBef>
                <a:spcPts val="0"/>
              </a:spcBef>
              <a:spcAft>
                <a:spcPts val="0"/>
              </a:spcAft>
              <a:buSzPts val="825"/>
              <a:buChar char="●"/>
            </a:pPr>
            <a:r>
              <a:rPr lang="en-US"/>
              <a:t>Hearing stories from parishioners impacted by heat, flooding, or pollution</a:t>
            </a:r>
            <a:endParaRPr/>
          </a:p>
          <a:p>
            <a:pPr indent="0" lvl="0" marL="114300" rtl="0" algn="l">
              <a:lnSpc>
                <a:spcPct val="100000"/>
              </a:lnSpc>
              <a:spcBef>
                <a:spcPts val="0"/>
              </a:spcBef>
              <a:spcAft>
                <a:spcPts val="0"/>
              </a:spcAft>
              <a:buSzPts val="1100"/>
              <a:buNone/>
            </a:pPr>
            <a:br>
              <a:rPr lang="en-US"/>
            </a:br>
            <a:r>
              <a:rPr b="1" lang="en-US"/>
              <a:t>State/National-Level Examples:</a:t>
            </a:r>
            <a:endParaRPr/>
          </a:p>
          <a:p>
            <a:pPr indent="-298450" lvl="0" marL="457200" rtl="0" algn="l">
              <a:lnSpc>
                <a:spcPct val="100000"/>
              </a:lnSpc>
              <a:spcBef>
                <a:spcPts val="0"/>
              </a:spcBef>
              <a:spcAft>
                <a:spcPts val="0"/>
              </a:spcAft>
              <a:buSzPts val="825"/>
              <a:buChar char="●"/>
            </a:pPr>
            <a:r>
              <a:rPr lang="en-US"/>
              <a:t>Learning that polluting industries are located near low-income communities or communities of color</a:t>
            </a:r>
            <a:endParaRPr/>
          </a:p>
          <a:p>
            <a:pPr indent="-298450" lvl="0" marL="457200" rtl="0" algn="l">
              <a:lnSpc>
                <a:spcPct val="100000"/>
              </a:lnSpc>
              <a:spcBef>
                <a:spcPts val="0"/>
              </a:spcBef>
              <a:spcAft>
                <a:spcPts val="0"/>
              </a:spcAft>
              <a:buSzPts val="825"/>
              <a:buChar char="●"/>
            </a:pPr>
            <a:r>
              <a:rPr lang="en-US"/>
              <a:t>Reading about proposed state legislation to weaken or strengthen environmental protections</a:t>
            </a:r>
            <a:endParaRPr/>
          </a:p>
          <a:p>
            <a:pPr indent="-298450" lvl="0" marL="457200" rtl="0" algn="l">
              <a:lnSpc>
                <a:spcPct val="100000"/>
              </a:lnSpc>
              <a:spcBef>
                <a:spcPts val="0"/>
              </a:spcBef>
              <a:spcAft>
                <a:spcPts val="0"/>
              </a:spcAft>
              <a:buSzPts val="825"/>
              <a:buChar char="●"/>
            </a:pPr>
            <a:r>
              <a:rPr lang="en-US"/>
              <a:t>Noticing a lack of elected official engagement with climate justice</a:t>
            </a:r>
            <a:endParaRPr/>
          </a:p>
          <a:p>
            <a:pPr indent="-298450" lvl="0" marL="457200" rtl="0" algn="l">
              <a:lnSpc>
                <a:spcPct val="100000"/>
              </a:lnSpc>
              <a:spcBef>
                <a:spcPts val="0"/>
              </a:spcBef>
              <a:spcAft>
                <a:spcPts val="0"/>
              </a:spcAft>
              <a:buSzPts val="825"/>
              <a:buChar char="●"/>
            </a:pPr>
            <a:r>
              <a:rPr lang="en-US"/>
              <a:t>Tracking the rollback of federal clean air, water, or energy standards</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200"/>
              </a:spcBef>
              <a:spcAft>
                <a:spcPts val="0"/>
              </a:spcAft>
              <a:buClr>
                <a:srgbClr val="000000"/>
              </a:buClr>
              <a:buSzPts val="1100"/>
              <a:buFont typeface="Arial"/>
              <a:buNone/>
            </a:pPr>
            <a:r>
              <a:rPr lang="en-US"/>
              <a:t>Let’s break into small groups and discuss. Use these questions to reflect on what you’re noticing — in your parish, neighborhood, or community. Try to be as specific as possible and listen carefully to each other’s insights.</a:t>
            </a:r>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 name="Google Shape;166;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200"/>
              </a:spcBef>
              <a:spcAft>
                <a:spcPts val="0"/>
              </a:spcAft>
              <a:buClr>
                <a:srgbClr val="000000"/>
              </a:buClr>
              <a:buSzPts val="1100"/>
              <a:buFont typeface="Arial"/>
              <a:buNone/>
            </a:pPr>
            <a:r>
              <a:rPr lang="en-US"/>
              <a:t>Once we’ve seen the reality, we move to “judge” — not in a condemning way, but in a discerning way. We ask: what does our faith say? What does Scripture tell us about stewardship? What values from Catholic Social Teaching apply to the policies and practices we observe?</a:t>
            </a:r>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14300" rtl="0" algn="l">
              <a:lnSpc>
                <a:spcPct val="100000"/>
              </a:lnSpc>
              <a:spcBef>
                <a:spcPts val="0"/>
              </a:spcBef>
              <a:spcAft>
                <a:spcPts val="0"/>
              </a:spcAft>
              <a:buSzPts val="1100"/>
              <a:buNone/>
            </a:pPr>
            <a:r>
              <a:rPr b="1" lang="en-US"/>
              <a:t>Parish-Level Reflection:</a:t>
            </a:r>
            <a:endParaRPr/>
          </a:p>
          <a:p>
            <a:pPr indent="-298450" lvl="0" marL="457200" rtl="0" algn="l">
              <a:lnSpc>
                <a:spcPct val="100000"/>
              </a:lnSpc>
              <a:spcBef>
                <a:spcPts val="0"/>
              </a:spcBef>
              <a:spcAft>
                <a:spcPts val="0"/>
              </a:spcAft>
              <a:buSzPts val="825"/>
              <a:buChar char="●"/>
            </a:pPr>
            <a:r>
              <a:rPr lang="en-US"/>
              <a:t>Reflecting on scripture, stewardship</a:t>
            </a:r>
            <a:endParaRPr/>
          </a:p>
          <a:p>
            <a:pPr indent="-298450" lvl="0" marL="457200" rtl="0" algn="l">
              <a:lnSpc>
                <a:spcPct val="100000"/>
              </a:lnSpc>
              <a:spcBef>
                <a:spcPts val="0"/>
              </a:spcBef>
              <a:spcAft>
                <a:spcPts val="0"/>
              </a:spcAft>
              <a:buSzPts val="825"/>
              <a:buChar char="●"/>
            </a:pPr>
            <a:r>
              <a:rPr lang="en-US"/>
              <a:t>Recognizing how parish actions/inaction) impact the community</a:t>
            </a:r>
            <a:endParaRPr/>
          </a:p>
          <a:p>
            <a:pPr indent="-298450" lvl="0" marL="457200" rtl="0" algn="l">
              <a:lnSpc>
                <a:spcPct val="100000"/>
              </a:lnSpc>
              <a:spcBef>
                <a:spcPts val="0"/>
              </a:spcBef>
              <a:spcAft>
                <a:spcPts val="0"/>
              </a:spcAft>
              <a:buSzPts val="825"/>
              <a:buChar char="●"/>
            </a:pPr>
            <a:r>
              <a:rPr lang="en-US"/>
              <a:t>Asking: </a:t>
            </a:r>
            <a:r>
              <a:rPr i="1" lang="en-US"/>
              <a:t>Are we living in right relationship with creation and the poor?</a:t>
            </a:r>
            <a:endParaRPr/>
          </a:p>
          <a:p>
            <a:pPr indent="0" lvl="0" marL="114300" rtl="0" algn="l">
              <a:lnSpc>
                <a:spcPct val="100000"/>
              </a:lnSpc>
              <a:spcBef>
                <a:spcPts val="0"/>
              </a:spcBef>
              <a:spcAft>
                <a:spcPts val="0"/>
              </a:spcAft>
              <a:buSzPts val="1100"/>
              <a:buNone/>
            </a:pPr>
            <a:r>
              <a:t/>
            </a:r>
            <a:endParaRPr b="1" i="1"/>
          </a:p>
          <a:p>
            <a:pPr indent="0" lvl="0" marL="114300" rtl="0" algn="l">
              <a:lnSpc>
                <a:spcPct val="100000"/>
              </a:lnSpc>
              <a:spcBef>
                <a:spcPts val="0"/>
              </a:spcBef>
              <a:spcAft>
                <a:spcPts val="0"/>
              </a:spcAft>
              <a:buSzPts val="1100"/>
              <a:buNone/>
            </a:pPr>
            <a:r>
              <a:rPr b="1" lang="en-US"/>
              <a:t>State/National-Level Reflection:</a:t>
            </a:r>
            <a:endParaRPr/>
          </a:p>
          <a:p>
            <a:pPr indent="-298450" lvl="0" marL="457200" rtl="0" algn="l">
              <a:lnSpc>
                <a:spcPct val="100000"/>
              </a:lnSpc>
              <a:spcBef>
                <a:spcPts val="0"/>
              </a:spcBef>
              <a:spcAft>
                <a:spcPts val="0"/>
              </a:spcAft>
              <a:buSzPts val="825"/>
              <a:buChar char="●"/>
            </a:pPr>
            <a:r>
              <a:rPr lang="en-US"/>
              <a:t>Using CST principles like the common good, preferential option for the poor, and solidarity to assess proposed policies</a:t>
            </a:r>
            <a:endParaRPr/>
          </a:p>
          <a:p>
            <a:pPr indent="-298450" lvl="0" marL="457200" rtl="0" algn="l">
              <a:lnSpc>
                <a:spcPct val="100000"/>
              </a:lnSpc>
              <a:spcBef>
                <a:spcPts val="0"/>
              </a:spcBef>
              <a:spcAft>
                <a:spcPts val="0"/>
              </a:spcAft>
              <a:buSzPts val="825"/>
              <a:buChar char="●"/>
            </a:pPr>
            <a:r>
              <a:rPr lang="en-US"/>
              <a:t>Asking:</a:t>
            </a:r>
            <a:endParaRPr/>
          </a:p>
          <a:p>
            <a:pPr indent="-298450" lvl="0" marL="457200" rtl="0" algn="l">
              <a:lnSpc>
                <a:spcPct val="100000"/>
              </a:lnSpc>
              <a:spcBef>
                <a:spcPts val="0"/>
              </a:spcBef>
              <a:spcAft>
                <a:spcPts val="0"/>
              </a:spcAft>
              <a:buSzPts val="825"/>
              <a:buChar char="●"/>
            </a:pPr>
            <a:r>
              <a:rPr lang="en-US"/>
              <a:t>Does this policy protect the most vulnerable?</a:t>
            </a:r>
            <a:endParaRPr/>
          </a:p>
          <a:p>
            <a:pPr indent="-298450" lvl="0" marL="457200" rtl="0" algn="l">
              <a:lnSpc>
                <a:spcPct val="100000"/>
              </a:lnSpc>
              <a:spcBef>
                <a:spcPts val="0"/>
              </a:spcBef>
              <a:spcAft>
                <a:spcPts val="0"/>
              </a:spcAft>
              <a:buSzPts val="825"/>
              <a:buChar char="●"/>
            </a:pPr>
            <a:r>
              <a:rPr lang="en-US"/>
              <a:t>Does it uphold human dignity and environmental justice?</a:t>
            </a:r>
            <a:endParaRPr/>
          </a:p>
          <a:p>
            <a:pPr indent="-298450" lvl="0" marL="457200" rtl="0" algn="l">
              <a:lnSpc>
                <a:spcPct val="100000"/>
              </a:lnSpc>
              <a:spcBef>
                <a:spcPts val="0"/>
              </a:spcBef>
              <a:spcAft>
                <a:spcPts val="0"/>
              </a:spcAft>
              <a:buSzPts val="825"/>
              <a:buChar char="●"/>
            </a:pPr>
            <a:r>
              <a:rPr lang="en-US"/>
              <a:t>Does it reflect the Church’s call to care for our common home?</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200"/>
              </a:spcBef>
              <a:spcAft>
                <a:spcPts val="0"/>
              </a:spcAft>
              <a:buClr>
                <a:srgbClr val="000000"/>
              </a:buClr>
              <a:buSzPts val="1100"/>
              <a:buFont typeface="Arial"/>
              <a:buNone/>
            </a:pPr>
            <a:r>
              <a:rPr lang="en-US"/>
              <a:t>Now let’s reflect together. How do Scripture and Catholic Social Teaching speak to the issues you identified? What values do you think should guide your parish or community response?</a:t>
            </a:r>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 name="Google Shape;6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a:t>Let us begin in prayer, grounding ourselves in the presence of God. This prayer, adapted from </a:t>
            </a:r>
            <a:r>
              <a:rPr i="1" lang="en-US"/>
              <a:t>Laudato Si’</a:t>
            </a:r>
            <a:r>
              <a:rPr lang="en-US"/>
              <a:t>, reminds us of our role as stewards of creation and advocates for justice. As we pray, let us open our hearts to the needs of the earth and of all people.</a:t>
            </a:r>
            <a:endParaRPr/>
          </a:p>
          <a:p>
            <a:pPr indent="0" lvl="0" marL="0" marR="0" rtl="0" algn="l">
              <a:lnSpc>
                <a:spcPct val="100000"/>
              </a:lnSpc>
              <a:spcBef>
                <a:spcPts val="0"/>
              </a:spcBef>
              <a:spcAft>
                <a:spcPts val="0"/>
              </a:spcAft>
              <a:buClr>
                <a:srgbClr val="000000"/>
              </a:buClr>
              <a:buSzPts val="1100"/>
              <a:buFont typeface="Arial"/>
              <a:buNone/>
            </a:pPr>
            <a:r>
              <a:t/>
            </a:r>
            <a:endParaRPr/>
          </a:p>
          <a:p>
            <a:pPr indent="0" lvl="0" marL="0" marR="0" rtl="0" algn="l">
              <a:lnSpc>
                <a:spcPct val="100000"/>
              </a:lnSpc>
              <a:spcBef>
                <a:spcPts val="0"/>
              </a:spcBef>
              <a:spcAft>
                <a:spcPts val="0"/>
              </a:spcAft>
              <a:buClr>
                <a:srgbClr val="000000"/>
              </a:buClr>
              <a:buSzPts val="1100"/>
              <a:buFont typeface="Arial"/>
              <a:buNone/>
            </a:pPr>
            <a:r>
              <a:rPr lang="en-US"/>
              <a:t>Would anyone like to volunteer to read the prayer?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 name="Google Shape;19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 name="Google Shape;198;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200"/>
              </a:spcBef>
              <a:spcAft>
                <a:spcPts val="0"/>
              </a:spcAft>
              <a:buClr>
                <a:srgbClr val="000000"/>
              </a:buClr>
              <a:buSzPts val="1100"/>
              <a:buFont typeface="Arial"/>
              <a:buNone/>
            </a:pPr>
            <a:r>
              <a:rPr lang="en-US"/>
              <a:t>Faith leads us to action — rooted in love, not ideology. That might mean launching a green team, improving parish sustainability, or stepping into advocacy at the state level. Our actions are most powerful when they reflect our Catholic identity and are pursued with humility and persistence.</a:t>
            </a:r>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14300" rtl="0" algn="l">
              <a:lnSpc>
                <a:spcPct val="100000"/>
              </a:lnSpc>
              <a:spcBef>
                <a:spcPts val="0"/>
              </a:spcBef>
              <a:spcAft>
                <a:spcPts val="0"/>
              </a:spcAft>
              <a:buSzPts val="1100"/>
              <a:buNone/>
            </a:pPr>
            <a:r>
              <a:rPr b="1" lang="en-US"/>
              <a:t>Parish-Level Actions:</a:t>
            </a:r>
            <a:endParaRPr/>
          </a:p>
          <a:p>
            <a:pPr indent="-298450" lvl="0" marL="457200" rtl="0" algn="l">
              <a:lnSpc>
                <a:spcPct val="100000"/>
              </a:lnSpc>
              <a:spcBef>
                <a:spcPts val="0"/>
              </a:spcBef>
              <a:spcAft>
                <a:spcPts val="0"/>
              </a:spcAft>
              <a:buSzPts val="1100"/>
              <a:buChar char="●"/>
            </a:pPr>
            <a:r>
              <a:rPr lang="en-US"/>
              <a:t>Launch a </a:t>
            </a:r>
            <a:r>
              <a:rPr b="1" lang="en-US"/>
              <a:t>green team</a:t>
            </a:r>
            <a:r>
              <a:rPr lang="en-US"/>
              <a:t> or revive your </a:t>
            </a:r>
            <a:r>
              <a:rPr b="1" lang="en-US"/>
              <a:t>Laudato Si’ Action Platform</a:t>
            </a:r>
            <a:r>
              <a:rPr lang="en-US"/>
              <a:t> plan</a:t>
            </a:r>
            <a:endParaRPr/>
          </a:p>
          <a:p>
            <a:pPr indent="-298450" lvl="0" marL="457200" rtl="0" algn="l">
              <a:lnSpc>
                <a:spcPct val="100000"/>
              </a:lnSpc>
              <a:spcBef>
                <a:spcPts val="0"/>
              </a:spcBef>
              <a:spcAft>
                <a:spcPts val="0"/>
              </a:spcAft>
              <a:buSzPts val="1100"/>
              <a:buChar char="●"/>
            </a:pPr>
            <a:r>
              <a:rPr lang="en-US"/>
              <a:t>Host a </a:t>
            </a:r>
            <a:r>
              <a:rPr b="1" lang="en-US"/>
              <a:t>creation care liturgy or education event</a:t>
            </a:r>
            <a:endParaRPr/>
          </a:p>
          <a:p>
            <a:pPr indent="-298450" lvl="0" marL="457200" rtl="0" algn="l">
              <a:lnSpc>
                <a:spcPct val="100000"/>
              </a:lnSpc>
              <a:spcBef>
                <a:spcPts val="0"/>
              </a:spcBef>
              <a:spcAft>
                <a:spcPts val="0"/>
              </a:spcAft>
              <a:buSzPts val="1100"/>
              <a:buChar char="●"/>
            </a:pPr>
            <a:r>
              <a:rPr lang="en-US"/>
              <a:t>Reduce waste, improve energy use, or plant native gardens</a:t>
            </a:r>
            <a:endParaRPr/>
          </a:p>
          <a:p>
            <a:pPr indent="-298450" lvl="0" marL="457200" rtl="0" algn="l">
              <a:lnSpc>
                <a:spcPct val="100000"/>
              </a:lnSpc>
              <a:spcBef>
                <a:spcPts val="0"/>
              </a:spcBef>
              <a:spcAft>
                <a:spcPts val="0"/>
              </a:spcAft>
              <a:buSzPts val="1100"/>
              <a:buChar char="●"/>
            </a:pPr>
            <a:r>
              <a:rPr lang="en-US"/>
              <a:t>Preach and teach about care for creation in homilies and formation programs</a:t>
            </a:r>
            <a:br>
              <a:rPr lang="en-US"/>
            </a:br>
            <a:endParaRPr/>
          </a:p>
          <a:p>
            <a:pPr indent="0" lvl="0" marL="114300" rtl="0" algn="l">
              <a:lnSpc>
                <a:spcPct val="100000"/>
              </a:lnSpc>
              <a:spcBef>
                <a:spcPts val="0"/>
              </a:spcBef>
              <a:spcAft>
                <a:spcPts val="0"/>
              </a:spcAft>
              <a:buSzPts val="1100"/>
              <a:buNone/>
            </a:pPr>
            <a:r>
              <a:rPr b="1" lang="en-US"/>
              <a:t>State/National-Level Advocacy:</a:t>
            </a:r>
            <a:endParaRPr/>
          </a:p>
          <a:p>
            <a:pPr indent="-298450" lvl="0" marL="457200" rtl="0" algn="l">
              <a:lnSpc>
                <a:spcPct val="100000"/>
              </a:lnSpc>
              <a:spcBef>
                <a:spcPts val="0"/>
              </a:spcBef>
              <a:spcAft>
                <a:spcPts val="0"/>
              </a:spcAft>
              <a:buSzPts val="1100"/>
              <a:buChar char="●"/>
            </a:pPr>
            <a:r>
              <a:rPr lang="en-US"/>
              <a:t>Attend </a:t>
            </a:r>
            <a:r>
              <a:rPr b="1" lang="en-US"/>
              <a:t>Capitol Conservation Day</a:t>
            </a:r>
            <a:r>
              <a:rPr lang="en-US"/>
              <a:t> or meet with legislators about a bill</a:t>
            </a:r>
            <a:endParaRPr/>
          </a:p>
          <a:p>
            <a:pPr indent="-298450" lvl="0" marL="457200" rtl="0" algn="l">
              <a:lnSpc>
                <a:spcPct val="100000"/>
              </a:lnSpc>
              <a:spcBef>
                <a:spcPts val="0"/>
              </a:spcBef>
              <a:spcAft>
                <a:spcPts val="0"/>
              </a:spcAft>
              <a:buSzPts val="1100"/>
              <a:buChar char="●"/>
            </a:pPr>
            <a:r>
              <a:rPr lang="en-US"/>
              <a:t>Participate in national campaigns like </a:t>
            </a:r>
            <a:r>
              <a:rPr b="1" lang="en-US"/>
              <a:t>Encounter for Our Common Home</a:t>
            </a:r>
            <a:endParaRPr/>
          </a:p>
          <a:p>
            <a:pPr indent="-298450" lvl="0" marL="457200" rtl="0" algn="l">
              <a:lnSpc>
                <a:spcPct val="100000"/>
              </a:lnSpc>
              <a:spcBef>
                <a:spcPts val="0"/>
              </a:spcBef>
              <a:spcAft>
                <a:spcPts val="0"/>
              </a:spcAft>
              <a:buSzPts val="1100"/>
              <a:buChar char="●"/>
            </a:pPr>
            <a:r>
              <a:rPr lang="en-US"/>
              <a:t>Organize or join a letter-writing campaign or petition</a:t>
            </a:r>
            <a:endParaRPr/>
          </a:p>
          <a:p>
            <a:pPr indent="-298450" lvl="0" marL="457200" rtl="0" algn="l">
              <a:lnSpc>
                <a:spcPct val="100000"/>
              </a:lnSpc>
              <a:spcBef>
                <a:spcPts val="0"/>
              </a:spcBef>
              <a:spcAft>
                <a:spcPts val="0"/>
              </a:spcAft>
              <a:buSzPts val="1100"/>
              <a:buChar char="●"/>
            </a:pPr>
            <a:r>
              <a:rPr lang="en-US"/>
              <a:t>Speak at public hearings or submit comments on key policies</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For ideas, see the Laudato Si Action Plan for the Archdiocese of Atlanta.</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200"/>
              </a:spcBef>
              <a:spcAft>
                <a:spcPts val="0"/>
              </a:spcAft>
              <a:buClr>
                <a:srgbClr val="000000"/>
              </a:buClr>
              <a:buSzPts val="1100"/>
              <a:buFont typeface="Arial"/>
              <a:buNone/>
            </a:pPr>
            <a:r>
              <a:rPr lang="en-US"/>
              <a:t>Let’s consider what steps we can take — personally and as a parish. What’s one action your community could take in the next few months? What policy work or advocacy could you join or initiate? And what is one small thing you personally feel called to do?</a:t>
            </a:r>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200"/>
              </a:spcBef>
              <a:spcAft>
                <a:spcPts val="0"/>
              </a:spcAft>
              <a:buClr>
                <a:srgbClr val="000000"/>
              </a:buClr>
              <a:buSzPts val="1100"/>
              <a:buFont typeface="Arial"/>
              <a:buNone/>
            </a:pPr>
            <a:r>
              <a:rPr lang="en-US"/>
              <a:t>Here we present a See-Judge-Act model in its entirety. </a:t>
            </a:r>
            <a:endParaRPr/>
          </a:p>
          <a:p>
            <a:pPr indent="0" lvl="0" marL="0" marR="0" rtl="0" algn="l">
              <a:lnSpc>
                <a:spcPct val="100000"/>
              </a:lnSpc>
              <a:spcBef>
                <a:spcPts val="1200"/>
              </a:spcBef>
              <a:spcAft>
                <a:spcPts val="0"/>
              </a:spcAft>
              <a:buClr>
                <a:srgbClr val="000000"/>
              </a:buClr>
              <a:buSzPts val="1100"/>
              <a:buFont typeface="Arial"/>
              <a:buNone/>
            </a:pPr>
            <a:r>
              <a:t/>
            </a:r>
            <a:endParaRPr/>
          </a:p>
          <a:p>
            <a:pPr indent="0" lvl="0" marL="0" marR="0" rtl="0" algn="l">
              <a:lnSpc>
                <a:spcPct val="100000"/>
              </a:lnSpc>
              <a:spcBef>
                <a:spcPts val="1200"/>
              </a:spcBef>
              <a:spcAft>
                <a:spcPts val="0"/>
              </a:spcAft>
              <a:buClr>
                <a:srgbClr val="000000"/>
              </a:buClr>
              <a:buSzPts val="1100"/>
              <a:buFont typeface="Arial"/>
              <a:buNone/>
            </a:pPr>
            <a:r>
              <a:rPr lang="en-US"/>
              <a:t>First, we see – that is, listen, observe, and take in the challenges that are around our community </a:t>
            </a:r>
            <a:endParaRPr/>
          </a:p>
          <a:p>
            <a:pPr indent="0" lvl="0" marL="0" marR="0" rtl="0" algn="l">
              <a:lnSpc>
                <a:spcPct val="100000"/>
              </a:lnSpc>
              <a:spcBef>
                <a:spcPts val="1200"/>
              </a:spcBef>
              <a:spcAft>
                <a:spcPts val="0"/>
              </a:spcAft>
              <a:buClr>
                <a:srgbClr val="000000"/>
              </a:buClr>
              <a:buSzPts val="1100"/>
              <a:buFont typeface="Arial"/>
              <a:buNone/>
            </a:pPr>
            <a:r>
              <a:t/>
            </a:r>
            <a:endParaRPr/>
          </a:p>
          <a:p>
            <a:pPr indent="0" lvl="0" marL="0" marR="0" rtl="0" algn="l">
              <a:lnSpc>
                <a:spcPct val="100000"/>
              </a:lnSpc>
              <a:spcBef>
                <a:spcPts val="1200"/>
              </a:spcBef>
              <a:spcAft>
                <a:spcPts val="0"/>
              </a:spcAft>
              <a:buClr>
                <a:srgbClr val="000000"/>
              </a:buClr>
              <a:buSzPts val="1100"/>
              <a:buFont typeface="Arial"/>
              <a:buNone/>
            </a:pPr>
            <a:r>
              <a:rPr lang="en-US"/>
              <a:t>Then, we judge – that is, we engage in discernment, analysis, and theological reflection. We take what we are experiencing and look for guidance in scripture and Catholic Social Teaching to inform our response This process involves theological reflection, prayer, and contemplative discernment. </a:t>
            </a:r>
            <a:endParaRPr/>
          </a:p>
          <a:p>
            <a:pPr indent="0" lvl="0" marL="0" marR="0" rtl="0" algn="l">
              <a:lnSpc>
                <a:spcPct val="100000"/>
              </a:lnSpc>
              <a:spcBef>
                <a:spcPts val="1200"/>
              </a:spcBef>
              <a:spcAft>
                <a:spcPts val="0"/>
              </a:spcAft>
              <a:buClr>
                <a:srgbClr val="000000"/>
              </a:buClr>
              <a:buSzPts val="1100"/>
              <a:buFont typeface="Arial"/>
              <a:buNone/>
            </a:pPr>
            <a:r>
              <a:t/>
            </a:r>
            <a:endParaRPr/>
          </a:p>
          <a:p>
            <a:pPr indent="0" lvl="0" marL="0" marR="0" rtl="0" algn="l">
              <a:lnSpc>
                <a:spcPct val="100000"/>
              </a:lnSpc>
              <a:spcBef>
                <a:spcPts val="1200"/>
              </a:spcBef>
              <a:spcAft>
                <a:spcPts val="0"/>
              </a:spcAft>
              <a:buClr>
                <a:srgbClr val="000000"/>
              </a:buClr>
              <a:buSzPts val="1100"/>
              <a:buFont typeface="Arial"/>
              <a:buNone/>
            </a:pPr>
            <a:r>
              <a:rPr lang="en-US"/>
              <a:t>Lastly, we act – that is, we take specific steps in applied, real settings to make a change in our social environment. This goes beyond individual changes and requires changes at the community level and beyond – changing the very structures and policies that have given rise to the climate crisis and environmental problems in the first place. </a:t>
            </a:r>
            <a:endParaRPr/>
          </a:p>
          <a:p>
            <a:pPr indent="0" lvl="0" marL="0" marR="0" rtl="0" algn="l">
              <a:lnSpc>
                <a:spcPct val="100000"/>
              </a:lnSpc>
              <a:spcBef>
                <a:spcPts val="1200"/>
              </a:spcBef>
              <a:spcAft>
                <a:spcPts val="0"/>
              </a:spcAft>
              <a:buClr>
                <a:srgbClr val="000000"/>
              </a:buClr>
              <a:buSzPts val="1100"/>
              <a:buFont typeface="Arial"/>
              <a:buNone/>
            </a:pPr>
            <a:r>
              <a:t/>
            </a:r>
            <a:endParaRPr/>
          </a:p>
          <a:p>
            <a:pPr indent="0" lvl="0" marL="0" marR="0" rtl="0" algn="l">
              <a:lnSpc>
                <a:spcPct val="100000"/>
              </a:lnSpc>
              <a:spcBef>
                <a:spcPts val="1200"/>
              </a:spcBef>
              <a:spcAft>
                <a:spcPts val="0"/>
              </a:spcAft>
              <a:buClr>
                <a:srgbClr val="000000"/>
              </a:buClr>
              <a:buSzPts val="1100"/>
              <a:buFont typeface="Arial"/>
              <a:buNone/>
            </a:pPr>
            <a:r>
              <a:rPr lang="en-US"/>
              <a:t>On the left hand side, we see that this method can take place on every level – from individual to state, country, and global levels. For example, your family can adopt new practices around waste management by starting to compost. Your parish can assess its energy use, reduce use, or explore alternative energy sources like solar. And you can also write your legislator to advocate for conserving ecosystems, environmental justice, or reducing carbon</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7" name="Google Shape;237;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a:t>Here’s an example of how one parish responded. By noticing waste at parish events, judging it as misaligned with their values, and acting with creativity and teamwork, they launched a successful composting initiative. This is a great example of grassroots See–Judge–Act in action.</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5" name="Google Shape;245;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1200"/>
              </a:spcAft>
              <a:buClr>
                <a:schemeClr val="dk1"/>
              </a:buClr>
              <a:buSzPts val="1100"/>
              <a:buFont typeface="Arial"/>
              <a:buNone/>
            </a:pPr>
            <a:r>
              <a:rPr lang="en-US"/>
              <a:t>This example shows how advocacy can protect sacred and natural spaces. Parishioners worked with partners, showed up at the Capitol, and had respectful conversations with lawmakers from both parties. Advocacy grounded in faith can bridge divides and create meaningful change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5" name="Google Shape;255;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a:t>This case highlights how energy policy decisions are made at the state level — and how faith communities can speak up. From writing op-eds to attending hearings, this work reflects Catholic values in the public square, without partisanship</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4" name="Google Shape;264;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200"/>
              </a:spcBef>
              <a:spcAft>
                <a:spcPts val="0"/>
              </a:spcAft>
              <a:buClr>
                <a:srgbClr val="000000"/>
              </a:buClr>
              <a:buSzPts val="1100"/>
              <a:buFont typeface="Arial"/>
              <a:buNone/>
            </a:pPr>
            <a:r>
              <a:rPr lang="en-US"/>
              <a:t>Let’s reflect on where each of us feels called. Are you more drawn to local efforts or advocacy at the state level? What’s exciting? What’s intimidating? Sharing these thoughts can help us begin to discern our next faithful steps.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2" name="Google Shape;272;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a:t>This workshop is a starting point. Real advocacy work takes time, relationship, and trust. Begin with a small, committed team, take time to listen and discern, and stay rooted in faith and community. Remember, we are not alone in this work — we walk together.</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 name="Google Shape;7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200"/>
              </a:spcBef>
              <a:spcAft>
                <a:spcPts val="0"/>
              </a:spcAft>
              <a:buClr>
                <a:srgbClr val="000000"/>
              </a:buClr>
              <a:buSzPts val="1100"/>
              <a:buFont typeface="Arial"/>
              <a:buNone/>
            </a:pPr>
            <a:r>
              <a:rPr lang="en-US"/>
              <a:t>Encounter GA is the advocacy wing of the Laudato Si’ Initiative in the Archdiocese of Atlanta and part of the national Encounter for Our Common Home campaign. We’re a faith-based, non-partisan group focused on building relationships with legislators to support climate solutions. Our mission is rooted in Catholic teaching and inspired by Pope Francis’s call to care for creation.</a:t>
            </a:r>
            <a:endParaRPr/>
          </a:p>
          <a:p>
            <a:pPr indent="0" lvl="0" marL="0" rtl="0" algn="l">
              <a:lnSpc>
                <a:spcPct val="100000"/>
              </a:lnSpc>
              <a:spcBef>
                <a:spcPts val="1200"/>
              </a:spcBef>
              <a:spcAft>
                <a:spcPts val="0"/>
              </a:spcAft>
              <a:buSzPts val="1100"/>
              <a:buNone/>
            </a:pPr>
            <a:r>
              <a:t/>
            </a:r>
            <a:endParaRPr/>
          </a:p>
          <a:p>
            <a:pPr indent="0" lvl="0" marL="0" rtl="0" algn="l">
              <a:lnSpc>
                <a:spcPct val="100000"/>
              </a:lnSpc>
              <a:spcBef>
                <a:spcPts val="1200"/>
              </a:spcBef>
              <a:spcAft>
                <a:spcPts val="0"/>
              </a:spcAft>
              <a:buSzPts val="1100"/>
              <a:buNone/>
            </a:pPr>
            <a:r>
              <a:rPr lang="en-US"/>
              <a:t>(Consider adapting to include your organization or Care Creation Team)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8" name="Google Shape;278;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 name="Google Shape;7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 name="Google Shape;8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200"/>
              </a:spcBef>
              <a:spcAft>
                <a:spcPts val="0"/>
              </a:spcAft>
              <a:buClr>
                <a:srgbClr val="000000"/>
              </a:buClr>
              <a:buSzPts val="1100"/>
              <a:buFont typeface="Arial"/>
              <a:buNone/>
            </a:pPr>
            <a:r>
              <a:rPr lang="en-US"/>
              <a:t>Genesis 1:28 has often been misunderstood. “Dominion” does not mean domination — it means stewardship. When we forget our creaturely limits, we distort this call. </a:t>
            </a:r>
            <a:r>
              <a:rPr i="1" lang="en-US"/>
              <a:t>Laudato Si’</a:t>
            </a:r>
            <a:r>
              <a:rPr lang="en-US"/>
              <a:t> reminds us that creation care is not optional. It’s the first task we were given and one we’re called to renew today through prayer, discernment, and action.</a:t>
            </a:r>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 name="Google Shape;9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200"/>
              </a:spcBef>
              <a:spcAft>
                <a:spcPts val="0"/>
              </a:spcAft>
              <a:buClr>
                <a:srgbClr val="000000"/>
              </a:buClr>
              <a:buSzPts val="1100"/>
              <a:buFont typeface="Arial"/>
              <a:buNone/>
            </a:pPr>
            <a:r>
              <a:rPr lang="en-US"/>
              <a:t>Care for creation is deeply woven into Catholic Social Teaching. Pope Francis reminds us that concern for the earth must go hand-in-hand with love for our fellow human beings. Our care for creation is inseparable from our commitment to justice for the poor and vulnerable.</a:t>
            </a:r>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 name="Google Shape;9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a:t>The climate crisis is no longer distant or theoretical. We are on track to exceed the 1.5°C threshold set by the Paris Agreement — a shift that will have devastating effects, especially for the world’s poorest. As Catholics, we are called not only to lament this reality but to act on it with courage and hope.</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 name="Google Shape;10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200"/>
              </a:spcBef>
              <a:spcAft>
                <a:spcPts val="0"/>
              </a:spcAft>
              <a:buClr>
                <a:srgbClr val="000000"/>
              </a:buClr>
              <a:buSzPts val="1100"/>
              <a:buFont typeface="Arial"/>
              <a:buNone/>
            </a:pPr>
            <a:r>
              <a:rPr lang="en-US"/>
              <a:t>Given this crisis, how do we respond? What is our church asking us to do? </a:t>
            </a:r>
            <a:endParaRPr/>
          </a:p>
          <a:p>
            <a:pPr indent="0" lvl="0" marL="0" marR="0" rtl="0" algn="l">
              <a:lnSpc>
                <a:spcPct val="100000"/>
              </a:lnSpc>
              <a:spcBef>
                <a:spcPts val="1200"/>
              </a:spcBef>
              <a:spcAft>
                <a:spcPts val="0"/>
              </a:spcAft>
              <a:buClr>
                <a:srgbClr val="000000"/>
              </a:buClr>
              <a:buSzPts val="1100"/>
              <a:buFont typeface="Arial"/>
              <a:buNone/>
            </a:pPr>
            <a:r>
              <a:t/>
            </a:r>
            <a:endParaRPr/>
          </a:p>
          <a:p>
            <a:pPr indent="0" lvl="0" marL="0" marR="0" rtl="0" algn="l">
              <a:lnSpc>
                <a:spcPct val="100000"/>
              </a:lnSpc>
              <a:spcBef>
                <a:spcPts val="1200"/>
              </a:spcBef>
              <a:spcAft>
                <a:spcPts val="0"/>
              </a:spcAft>
              <a:buClr>
                <a:srgbClr val="000000"/>
              </a:buClr>
              <a:buSzPts val="1100"/>
              <a:buFont typeface="Arial"/>
              <a:buNone/>
            </a:pPr>
            <a:r>
              <a:rPr lang="en-US"/>
              <a:t>Here are three key CST principles that shape our approach to creation care: </a:t>
            </a:r>
            <a:endParaRPr/>
          </a:p>
          <a:p>
            <a:pPr indent="0" lvl="0" marL="0" marR="0" rtl="0" algn="l">
              <a:lnSpc>
                <a:spcPct val="100000"/>
              </a:lnSpc>
              <a:spcBef>
                <a:spcPts val="1200"/>
              </a:spcBef>
              <a:spcAft>
                <a:spcPts val="0"/>
              </a:spcAft>
              <a:buClr>
                <a:srgbClr val="000000"/>
              </a:buClr>
              <a:buSzPts val="1100"/>
              <a:buFont typeface="Arial"/>
              <a:buNone/>
            </a:pPr>
            <a:r>
              <a:t/>
            </a:r>
            <a:endParaRPr b="1"/>
          </a:p>
          <a:p>
            <a:pPr indent="0" lvl="0" marL="0" marR="0" rtl="0" algn="l">
              <a:lnSpc>
                <a:spcPct val="100000"/>
              </a:lnSpc>
              <a:spcBef>
                <a:spcPts val="1200"/>
              </a:spcBef>
              <a:spcAft>
                <a:spcPts val="0"/>
              </a:spcAft>
              <a:buClr>
                <a:srgbClr val="000000"/>
              </a:buClr>
              <a:buSzPts val="1100"/>
              <a:buFont typeface="Arial"/>
              <a:buNone/>
            </a:pPr>
            <a:r>
              <a:rPr b="1" lang="en-US"/>
              <a:t>Integral Ecology</a:t>
            </a:r>
            <a:r>
              <a:rPr lang="en-US"/>
              <a:t>, which sees the interconnectedness of all life;</a:t>
            </a:r>
            <a:endParaRPr/>
          </a:p>
          <a:p>
            <a:pPr indent="0" lvl="0" marL="0" marR="0" rtl="0" algn="l">
              <a:lnSpc>
                <a:spcPct val="100000"/>
              </a:lnSpc>
              <a:spcBef>
                <a:spcPts val="1200"/>
              </a:spcBef>
              <a:spcAft>
                <a:spcPts val="0"/>
              </a:spcAft>
              <a:buClr>
                <a:srgbClr val="000000"/>
              </a:buClr>
              <a:buSzPts val="1100"/>
              <a:buFont typeface="Arial"/>
              <a:buNone/>
            </a:pPr>
            <a:r>
              <a:t/>
            </a:r>
            <a:endParaRPr b="1"/>
          </a:p>
          <a:p>
            <a:pPr indent="0" lvl="0" marL="0" marR="0" rtl="0" algn="l">
              <a:lnSpc>
                <a:spcPct val="100000"/>
              </a:lnSpc>
              <a:spcBef>
                <a:spcPts val="1200"/>
              </a:spcBef>
              <a:spcAft>
                <a:spcPts val="0"/>
              </a:spcAft>
              <a:buClr>
                <a:srgbClr val="000000"/>
              </a:buClr>
              <a:buSzPts val="1100"/>
              <a:buFont typeface="Arial"/>
              <a:buNone/>
            </a:pPr>
            <a:r>
              <a:rPr b="1" lang="en-US"/>
              <a:t>Ecological Conversion</a:t>
            </a:r>
            <a:r>
              <a:rPr lang="en-US"/>
              <a:t>, a transformation of heart and habits; and </a:t>
            </a:r>
            <a:endParaRPr/>
          </a:p>
          <a:p>
            <a:pPr indent="0" lvl="0" marL="0" marR="0" rtl="0" algn="l">
              <a:lnSpc>
                <a:spcPct val="100000"/>
              </a:lnSpc>
              <a:spcBef>
                <a:spcPts val="1200"/>
              </a:spcBef>
              <a:spcAft>
                <a:spcPts val="0"/>
              </a:spcAft>
              <a:buClr>
                <a:srgbClr val="000000"/>
              </a:buClr>
              <a:buSzPts val="1100"/>
              <a:buFont typeface="Arial"/>
              <a:buNone/>
            </a:pPr>
            <a:r>
              <a:t/>
            </a:r>
            <a:endParaRPr b="1"/>
          </a:p>
          <a:p>
            <a:pPr indent="0" lvl="0" marL="0" marR="0" rtl="0" algn="l">
              <a:lnSpc>
                <a:spcPct val="100000"/>
              </a:lnSpc>
              <a:spcBef>
                <a:spcPts val="1200"/>
              </a:spcBef>
              <a:spcAft>
                <a:spcPts val="0"/>
              </a:spcAft>
              <a:buClr>
                <a:srgbClr val="000000"/>
              </a:buClr>
              <a:buSzPts val="1100"/>
              <a:buFont typeface="Arial"/>
              <a:buNone/>
            </a:pPr>
            <a:r>
              <a:rPr b="1" lang="en-US"/>
              <a:t>The Common Good and Global Solidarity</a:t>
            </a:r>
            <a:r>
              <a:rPr lang="en-US"/>
              <a:t>, a call to put the needs of others before our own, especially those most impacted by environmental harm.</a:t>
            </a:r>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 name="Google Shape;11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200"/>
              </a:spcBef>
              <a:spcAft>
                <a:spcPts val="0"/>
              </a:spcAft>
              <a:buClr>
                <a:srgbClr val="000000"/>
              </a:buClr>
              <a:buSzPts val="1100"/>
              <a:buFont typeface="Arial"/>
              <a:buNone/>
            </a:pPr>
            <a:r>
              <a:rPr lang="en-US"/>
              <a:t>Let’s take a few minutes to reflect and share. What environmental or climate-related concerns matter most to you personally? What challenges do you or your community experience when it comes to care for creation?</a:t>
            </a:r>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32"/>
          <p:cNvSpPr txBox="1"/>
          <p:nvPr>
            <p:ph type="ctrTitle"/>
          </p:nvPr>
        </p:nvSpPr>
        <p:spPr>
          <a:xfrm>
            <a:off x="311708" y="744575"/>
            <a:ext cx="8520600" cy="2052600"/>
          </a:xfrm>
          <a:prstGeom prst="rect">
            <a:avLst/>
          </a:prstGeom>
          <a:solidFill>
            <a:schemeClr val="lt1"/>
          </a:solid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Font typeface="Poppins"/>
              <a:buNone/>
              <a:defRPr sz="5200">
                <a:latin typeface="Poppins"/>
                <a:ea typeface="Poppins"/>
                <a:cs typeface="Poppins"/>
                <a:sym typeface="Poppins"/>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0" name="Google Shape;10;p3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Font typeface="EB Garamond"/>
              <a:buNone/>
              <a:defRPr sz="2800">
                <a:latin typeface="EB Garamond"/>
                <a:ea typeface="EB Garamond"/>
                <a:cs typeface="EB Garamond"/>
                <a:sym typeface="EB Garamon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1" name="Google Shape;11;p32"/>
          <p:cNvSpPr/>
          <p:nvPr/>
        </p:nvSpPr>
        <p:spPr>
          <a:xfrm>
            <a:off x="0" y="4963400"/>
            <a:ext cx="9144000" cy="180000"/>
          </a:xfrm>
          <a:prstGeom prst="rect">
            <a:avLst/>
          </a:prstGeom>
          <a:solidFill>
            <a:srgbClr val="0285B1"/>
          </a:solidFill>
          <a:ln cap="flat" cmpd="sng" w="38100">
            <a:solidFill>
              <a:srgbClr val="0285B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7" name="Shape 47"/>
        <p:cNvGrpSpPr/>
        <p:nvPr/>
      </p:nvGrpSpPr>
      <p:grpSpPr>
        <a:xfrm>
          <a:off x="0" y="0"/>
          <a:ext cx="0" cy="0"/>
          <a:chOff x="0" y="0"/>
          <a:chExt cx="0" cy="0"/>
        </a:xfrm>
      </p:grpSpPr>
      <p:sp>
        <p:nvSpPr>
          <p:cNvPr id="48" name="Google Shape;48;p4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9" name="Google Shape;49;p4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50" name="Google Shape;50;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51" name="Google Shape;51;p41"/>
          <p:cNvSpPr/>
          <p:nvPr/>
        </p:nvSpPr>
        <p:spPr>
          <a:xfrm>
            <a:off x="0" y="4963400"/>
            <a:ext cx="9144000" cy="180000"/>
          </a:xfrm>
          <a:prstGeom prst="rect">
            <a:avLst/>
          </a:prstGeom>
          <a:solidFill>
            <a:srgbClr val="0285B1"/>
          </a:solidFill>
          <a:ln cap="flat" cmpd="sng" w="38100">
            <a:solidFill>
              <a:srgbClr val="0285B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 name="Shape 12"/>
        <p:cNvGrpSpPr/>
        <p:nvPr/>
      </p:nvGrpSpPr>
      <p:grpSpPr>
        <a:xfrm>
          <a:off x="0" y="0"/>
          <a:ext cx="0" cy="0"/>
          <a:chOff x="0" y="0"/>
          <a:chExt cx="0" cy="0"/>
        </a:xfrm>
      </p:grpSpPr>
      <p:sp>
        <p:nvSpPr>
          <p:cNvPr id="13" name="Google Shape;13;p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4" name="Google Shape;14;p3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5" name="Google Shape;15;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6" name="Google Shape;16;p33"/>
          <p:cNvSpPr/>
          <p:nvPr/>
        </p:nvSpPr>
        <p:spPr>
          <a:xfrm>
            <a:off x="0" y="4963400"/>
            <a:ext cx="9144000" cy="180000"/>
          </a:xfrm>
          <a:prstGeom prst="rect">
            <a:avLst/>
          </a:prstGeom>
          <a:solidFill>
            <a:srgbClr val="0285B1"/>
          </a:solidFill>
          <a:ln cap="flat" cmpd="sng" w="38100">
            <a:solidFill>
              <a:srgbClr val="0285B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rgbClr val="0285B1"/>
        </a:solidFill>
      </p:bgPr>
    </p:bg>
    <p:spTree>
      <p:nvGrpSpPr>
        <p:cNvPr id="17" name="Shape 17"/>
        <p:cNvGrpSpPr/>
        <p:nvPr/>
      </p:nvGrpSpPr>
      <p:grpSpPr>
        <a:xfrm>
          <a:off x="0" y="0"/>
          <a:ext cx="0" cy="0"/>
          <a:chOff x="0" y="0"/>
          <a:chExt cx="0" cy="0"/>
        </a:xfrm>
      </p:grpSpPr>
      <p:sp>
        <p:nvSpPr>
          <p:cNvPr id="18" name="Google Shape;18;p34"/>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solidFill>
                  <a:schemeClr val="lt1"/>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9" name="Google Shape;19;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0" name="Google Shape;20;p34"/>
          <p:cNvSpPr/>
          <p:nvPr/>
        </p:nvSpPr>
        <p:spPr>
          <a:xfrm>
            <a:off x="0" y="4963400"/>
            <a:ext cx="9144000" cy="180000"/>
          </a:xfrm>
          <a:prstGeom prst="rect">
            <a:avLst/>
          </a:prstGeom>
          <a:solidFill>
            <a:srgbClr val="0285B1"/>
          </a:solidFill>
          <a:ln cap="flat" cmpd="sng" w="38100">
            <a:solidFill>
              <a:srgbClr val="0285B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3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3" name="Google Shape;23;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3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6" name="Google Shape;26;p3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7" name="Google Shape;27;p3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8" name="Google Shape;28;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9" name="Google Shape;29;p36"/>
          <p:cNvSpPr/>
          <p:nvPr/>
        </p:nvSpPr>
        <p:spPr>
          <a:xfrm>
            <a:off x="0" y="4963400"/>
            <a:ext cx="9144000" cy="180000"/>
          </a:xfrm>
          <a:prstGeom prst="rect">
            <a:avLst/>
          </a:prstGeom>
          <a:solidFill>
            <a:srgbClr val="0285B1"/>
          </a:solidFill>
          <a:ln cap="flat" cmpd="sng" w="38100">
            <a:solidFill>
              <a:srgbClr val="0285B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2" name="Google Shape;32;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 name="Shape 33"/>
        <p:cNvGrpSpPr/>
        <p:nvPr/>
      </p:nvGrpSpPr>
      <p:grpSpPr>
        <a:xfrm>
          <a:off x="0" y="0"/>
          <a:ext cx="0" cy="0"/>
          <a:chOff x="0" y="0"/>
          <a:chExt cx="0" cy="0"/>
        </a:xfrm>
      </p:grpSpPr>
      <p:sp>
        <p:nvSpPr>
          <p:cNvPr id="34" name="Google Shape;34;p38"/>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5" name="Google Shape;35;p38"/>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6" name="Google Shape;36;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3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3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0" name="Google Shape;40;p3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3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2" name="Google Shape;42;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43" name="Google Shape;43;p39"/>
          <p:cNvSpPr/>
          <p:nvPr/>
        </p:nvSpPr>
        <p:spPr>
          <a:xfrm>
            <a:off x="0" y="4963400"/>
            <a:ext cx="9144000" cy="180000"/>
          </a:xfrm>
          <a:prstGeom prst="rect">
            <a:avLst/>
          </a:prstGeom>
          <a:solidFill>
            <a:srgbClr val="0285B1"/>
          </a:solidFill>
          <a:ln cap="flat" cmpd="sng" w="38100">
            <a:solidFill>
              <a:srgbClr val="0285B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4" name="Shape 44"/>
        <p:cNvGrpSpPr/>
        <p:nvPr/>
      </p:nvGrpSpPr>
      <p:grpSpPr>
        <a:xfrm>
          <a:off x="0" y="0"/>
          <a:ext cx="0" cy="0"/>
          <a:chOff x="0" y="0"/>
          <a:chExt cx="0" cy="0"/>
        </a:xfrm>
      </p:grpSpPr>
      <p:sp>
        <p:nvSpPr>
          <p:cNvPr id="45" name="Google Shape;45;p4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6" name="Google Shape;46;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Poppins"/>
              <a:buNone/>
              <a:defRPr b="1" i="0" sz="2800" u="none" cap="none" strike="noStrike">
                <a:solidFill>
                  <a:schemeClr val="dk1"/>
                </a:solidFill>
                <a:latin typeface="Poppins"/>
                <a:ea typeface="Poppins"/>
                <a:cs typeface="Poppins"/>
                <a:sym typeface="Poppins"/>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3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1"/>
              </a:buClr>
              <a:buSzPts val="1800"/>
              <a:buFont typeface="EB Garamond"/>
              <a:buChar char="●"/>
              <a:defRPr b="0" i="0" sz="1800" u="none" cap="none" strike="noStrike">
                <a:solidFill>
                  <a:schemeClr val="dk1"/>
                </a:solidFill>
                <a:latin typeface="EB Garamond"/>
                <a:ea typeface="EB Garamond"/>
                <a:cs typeface="EB Garamond"/>
                <a:sym typeface="EB Garamond"/>
              </a:defRPr>
            </a:lvl1pPr>
            <a:lvl2pPr indent="-317500" lvl="1" marL="914400" marR="0" rtl="0" algn="l">
              <a:lnSpc>
                <a:spcPct val="115000"/>
              </a:lnSpc>
              <a:spcBef>
                <a:spcPts val="0"/>
              </a:spcBef>
              <a:spcAft>
                <a:spcPts val="0"/>
              </a:spcAft>
              <a:buClr>
                <a:schemeClr val="dk1"/>
              </a:buClr>
              <a:buSzPts val="1400"/>
              <a:buFont typeface="EB Garamond"/>
              <a:buChar char="○"/>
              <a:defRPr b="0" i="0" sz="1400" u="none" cap="none" strike="noStrike">
                <a:solidFill>
                  <a:schemeClr val="dk1"/>
                </a:solidFill>
                <a:latin typeface="EB Garamond"/>
                <a:ea typeface="EB Garamond"/>
                <a:cs typeface="EB Garamond"/>
                <a:sym typeface="EB Garamond"/>
              </a:defRPr>
            </a:lvl2pPr>
            <a:lvl3pPr indent="-317500" lvl="2" marL="1371600" marR="0" rtl="0" algn="l">
              <a:lnSpc>
                <a:spcPct val="115000"/>
              </a:lnSpc>
              <a:spcBef>
                <a:spcPts val="0"/>
              </a:spcBef>
              <a:spcAft>
                <a:spcPts val="0"/>
              </a:spcAft>
              <a:buClr>
                <a:schemeClr val="dk1"/>
              </a:buClr>
              <a:buSzPts val="1400"/>
              <a:buFont typeface="EB Garamond"/>
              <a:buChar char="■"/>
              <a:defRPr b="0" i="0" sz="1400" u="none" cap="none" strike="noStrike">
                <a:solidFill>
                  <a:schemeClr val="dk1"/>
                </a:solidFill>
                <a:latin typeface="EB Garamond"/>
                <a:ea typeface="EB Garamond"/>
                <a:cs typeface="EB Garamond"/>
                <a:sym typeface="EB Garamond"/>
              </a:defRPr>
            </a:lvl3pPr>
            <a:lvl4pPr indent="-317500" lvl="3" marL="1828800" marR="0" rtl="0" algn="l">
              <a:lnSpc>
                <a:spcPct val="115000"/>
              </a:lnSpc>
              <a:spcBef>
                <a:spcPts val="0"/>
              </a:spcBef>
              <a:spcAft>
                <a:spcPts val="0"/>
              </a:spcAft>
              <a:buClr>
                <a:schemeClr val="dk1"/>
              </a:buClr>
              <a:buSzPts val="1400"/>
              <a:buFont typeface="EB Garamond"/>
              <a:buChar char="●"/>
              <a:defRPr b="0" i="0" sz="1400" u="none" cap="none" strike="noStrike">
                <a:solidFill>
                  <a:schemeClr val="dk1"/>
                </a:solidFill>
                <a:latin typeface="EB Garamond"/>
                <a:ea typeface="EB Garamond"/>
                <a:cs typeface="EB Garamond"/>
                <a:sym typeface="EB Garamond"/>
              </a:defRPr>
            </a:lvl4pPr>
            <a:lvl5pPr indent="-317500" lvl="4" marL="2286000" marR="0" rtl="0" algn="l">
              <a:lnSpc>
                <a:spcPct val="115000"/>
              </a:lnSpc>
              <a:spcBef>
                <a:spcPts val="0"/>
              </a:spcBef>
              <a:spcAft>
                <a:spcPts val="0"/>
              </a:spcAft>
              <a:buClr>
                <a:schemeClr val="dk1"/>
              </a:buClr>
              <a:buSzPts val="1400"/>
              <a:buFont typeface="EB Garamond"/>
              <a:buChar char="○"/>
              <a:defRPr b="0" i="0" sz="1400" u="none" cap="none" strike="noStrike">
                <a:solidFill>
                  <a:schemeClr val="dk1"/>
                </a:solidFill>
                <a:latin typeface="EB Garamond"/>
                <a:ea typeface="EB Garamond"/>
                <a:cs typeface="EB Garamond"/>
                <a:sym typeface="EB Garamond"/>
              </a:defRPr>
            </a:lvl5pPr>
            <a:lvl6pPr indent="-317500" lvl="5" marL="2743200" marR="0" rtl="0" algn="l">
              <a:lnSpc>
                <a:spcPct val="115000"/>
              </a:lnSpc>
              <a:spcBef>
                <a:spcPts val="0"/>
              </a:spcBef>
              <a:spcAft>
                <a:spcPts val="0"/>
              </a:spcAft>
              <a:buClr>
                <a:schemeClr val="dk1"/>
              </a:buClr>
              <a:buSzPts val="1400"/>
              <a:buFont typeface="EB Garamond"/>
              <a:buChar char="■"/>
              <a:defRPr b="0" i="0" sz="1400" u="none" cap="none" strike="noStrike">
                <a:solidFill>
                  <a:schemeClr val="dk1"/>
                </a:solidFill>
                <a:latin typeface="EB Garamond"/>
                <a:ea typeface="EB Garamond"/>
                <a:cs typeface="EB Garamond"/>
                <a:sym typeface="EB Garamond"/>
              </a:defRPr>
            </a:lvl6pPr>
            <a:lvl7pPr indent="-317500" lvl="6" marL="3200400" marR="0" rtl="0" algn="l">
              <a:lnSpc>
                <a:spcPct val="115000"/>
              </a:lnSpc>
              <a:spcBef>
                <a:spcPts val="0"/>
              </a:spcBef>
              <a:spcAft>
                <a:spcPts val="0"/>
              </a:spcAft>
              <a:buClr>
                <a:schemeClr val="dk1"/>
              </a:buClr>
              <a:buSzPts val="1400"/>
              <a:buFont typeface="EB Garamond"/>
              <a:buChar char="●"/>
              <a:defRPr b="0" i="0" sz="1400" u="none" cap="none" strike="noStrike">
                <a:solidFill>
                  <a:schemeClr val="dk1"/>
                </a:solidFill>
                <a:latin typeface="EB Garamond"/>
                <a:ea typeface="EB Garamond"/>
                <a:cs typeface="EB Garamond"/>
                <a:sym typeface="EB Garamond"/>
              </a:defRPr>
            </a:lvl7pPr>
            <a:lvl8pPr indent="-317500" lvl="7" marL="3657600" marR="0" rtl="0" algn="l">
              <a:lnSpc>
                <a:spcPct val="115000"/>
              </a:lnSpc>
              <a:spcBef>
                <a:spcPts val="0"/>
              </a:spcBef>
              <a:spcAft>
                <a:spcPts val="0"/>
              </a:spcAft>
              <a:buClr>
                <a:schemeClr val="dk1"/>
              </a:buClr>
              <a:buSzPts val="1400"/>
              <a:buFont typeface="EB Garamond"/>
              <a:buChar char="○"/>
              <a:defRPr b="0" i="0" sz="1400" u="none" cap="none" strike="noStrike">
                <a:solidFill>
                  <a:schemeClr val="dk1"/>
                </a:solidFill>
                <a:latin typeface="EB Garamond"/>
                <a:ea typeface="EB Garamond"/>
                <a:cs typeface="EB Garamond"/>
                <a:sym typeface="EB Garamond"/>
              </a:defRPr>
            </a:lvl8pPr>
            <a:lvl9pPr indent="-317500" lvl="8" marL="4114800" marR="0" rtl="0" algn="l">
              <a:lnSpc>
                <a:spcPct val="115000"/>
              </a:lnSpc>
              <a:spcBef>
                <a:spcPts val="0"/>
              </a:spcBef>
              <a:spcAft>
                <a:spcPts val="0"/>
              </a:spcAft>
              <a:buClr>
                <a:schemeClr val="dk1"/>
              </a:buClr>
              <a:buSzPts val="1400"/>
              <a:buFont typeface="EB Garamond"/>
              <a:buChar char="■"/>
              <a:defRPr b="0" i="0" sz="1400" u="none" cap="none" strike="noStrike">
                <a:solidFill>
                  <a:schemeClr val="dk1"/>
                </a:solidFill>
                <a:latin typeface="EB Garamond"/>
                <a:ea typeface="EB Garamond"/>
                <a:cs typeface="EB Garamond"/>
                <a:sym typeface="EB Garamond"/>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6.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3.png"/><Relationship Id="rId4" Type="http://schemas.openxmlformats.org/officeDocument/2006/relationships/image" Target="../media/image21.png"/><Relationship Id="rId5" Type="http://schemas.openxmlformats.org/officeDocument/2006/relationships/image" Target="../media/image14.png"/><Relationship Id="rId6"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7.png"/><Relationship Id="rId4" Type="http://schemas.openxmlformats.org/officeDocument/2006/relationships/image" Target="../media/image19.png"/><Relationship Id="rId5"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www.encounterga.org/" TargetMode="Externa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1"/>
          <p:cNvSpPr txBox="1"/>
          <p:nvPr>
            <p:ph type="ctrTitle"/>
          </p:nvPr>
        </p:nvSpPr>
        <p:spPr>
          <a:xfrm>
            <a:off x="311708" y="257375"/>
            <a:ext cx="8520600" cy="2052600"/>
          </a:xfrm>
          <a:prstGeom prst="rect">
            <a:avLst/>
          </a:prstGeom>
          <a:solidFill>
            <a:schemeClr val="lt1"/>
          </a:solid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lang="en-US" sz="4200"/>
              <a:t>Advocacy for our </a:t>
            </a:r>
            <a:br>
              <a:rPr lang="en-US" sz="4200"/>
            </a:br>
            <a:r>
              <a:rPr lang="en-US" sz="4200"/>
              <a:t>Common Home</a:t>
            </a:r>
            <a:endParaRPr sz="4200"/>
          </a:p>
        </p:txBody>
      </p:sp>
      <p:sp>
        <p:nvSpPr>
          <p:cNvPr id="59" name="Google Shape;59;p1"/>
          <p:cNvSpPr txBox="1"/>
          <p:nvPr>
            <p:ph idx="1" type="subTitle"/>
          </p:nvPr>
        </p:nvSpPr>
        <p:spPr>
          <a:xfrm>
            <a:off x="311700" y="2346925"/>
            <a:ext cx="8520600" cy="792600"/>
          </a:xfrm>
          <a:prstGeom prst="rect">
            <a:avLst/>
          </a:prstGeom>
          <a:noFill/>
          <a:ln>
            <a:noFill/>
          </a:ln>
        </p:spPr>
        <p:txBody>
          <a:bodyPr anchorCtr="0" anchor="t" bIns="91425" lIns="91425" spcFirstLastPara="1" rIns="91425" wrap="square" tIns="91425">
            <a:normAutofit fontScale="85000" lnSpcReduction="20000"/>
          </a:bodyPr>
          <a:lstStyle/>
          <a:p>
            <a:pPr indent="0" lvl="0" marL="0" rtl="0" algn="ctr">
              <a:lnSpc>
                <a:spcPct val="100000"/>
              </a:lnSpc>
              <a:spcBef>
                <a:spcPts val="0"/>
              </a:spcBef>
              <a:spcAft>
                <a:spcPts val="0"/>
              </a:spcAft>
              <a:buSzPct val="117647"/>
              <a:buNone/>
            </a:pPr>
            <a:r>
              <a:rPr i="1" lang="en-US"/>
              <a:t>Using the See-Judge-Act model for parishes </a:t>
            </a:r>
            <a:br>
              <a:rPr i="1" lang="en-US"/>
            </a:br>
            <a:r>
              <a:rPr i="1" lang="en-US"/>
              <a:t>to lead in advocacy for Care of Creation</a:t>
            </a:r>
            <a:endParaRPr/>
          </a:p>
          <a:p>
            <a:pPr indent="0" lvl="0" marL="0" rtl="0" algn="ctr">
              <a:lnSpc>
                <a:spcPct val="100000"/>
              </a:lnSpc>
              <a:spcBef>
                <a:spcPts val="0"/>
              </a:spcBef>
              <a:spcAft>
                <a:spcPts val="0"/>
              </a:spcAft>
              <a:buSzPct val="117647"/>
              <a:buNone/>
            </a:pPr>
            <a:r>
              <a:t/>
            </a:r>
            <a:endParaRPr i="1"/>
          </a:p>
        </p:txBody>
      </p:sp>
      <p:pic>
        <p:nvPicPr>
          <p:cNvPr id="60" name="Google Shape;60;p1"/>
          <p:cNvPicPr preferRelativeResize="0"/>
          <p:nvPr/>
        </p:nvPicPr>
        <p:blipFill rotWithShape="1">
          <a:blip r:embed="rId3">
            <a:alphaModFix/>
          </a:blip>
          <a:srcRect b="0" l="0" r="0" t="0"/>
          <a:stretch/>
        </p:blipFill>
        <p:spPr>
          <a:xfrm>
            <a:off x="4554679" y="3548110"/>
            <a:ext cx="2829800" cy="936900"/>
          </a:xfrm>
          <a:prstGeom prst="rect">
            <a:avLst/>
          </a:prstGeom>
          <a:noFill/>
          <a:ln>
            <a:noFill/>
          </a:ln>
        </p:spPr>
      </p:pic>
      <p:pic>
        <p:nvPicPr>
          <p:cNvPr id="61" name="Google Shape;61;p1"/>
          <p:cNvPicPr preferRelativeResize="0"/>
          <p:nvPr/>
        </p:nvPicPr>
        <p:blipFill rotWithShape="1">
          <a:blip r:embed="rId4">
            <a:alphaModFix/>
          </a:blip>
          <a:srcRect b="0" l="0" r="0" t="0"/>
          <a:stretch/>
        </p:blipFill>
        <p:spPr>
          <a:xfrm>
            <a:off x="1759529" y="3560160"/>
            <a:ext cx="2697280" cy="10652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10"/>
          <p:cNvPicPr preferRelativeResize="0"/>
          <p:nvPr/>
        </p:nvPicPr>
        <p:blipFill rotWithShape="1">
          <a:blip r:embed="rId3">
            <a:alphaModFix/>
          </a:blip>
          <a:srcRect b="10364" l="0" r="0" t="5304"/>
          <a:stretch/>
        </p:blipFill>
        <p:spPr>
          <a:xfrm>
            <a:off x="0" y="0"/>
            <a:ext cx="9144003" cy="5143499"/>
          </a:xfrm>
          <a:prstGeom prst="rect">
            <a:avLst/>
          </a:prstGeom>
          <a:noFill/>
          <a:ln>
            <a:noFill/>
          </a:ln>
        </p:spPr>
      </p:pic>
      <p:sp>
        <p:nvSpPr>
          <p:cNvPr id="128" name="Google Shape;128;p10"/>
          <p:cNvSpPr/>
          <p:nvPr/>
        </p:nvSpPr>
        <p:spPr>
          <a:xfrm>
            <a:off x="0" y="3869400"/>
            <a:ext cx="6078000" cy="1072800"/>
          </a:xfrm>
          <a:prstGeom prst="rect">
            <a:avLst/>
          </a:prstGeom>
          <a:solidFill>
            <a:srgbClr val="0285B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500"/>
              <a:buFont typeface="Arial"/>
              <a:buNone/>
            </a:pPr>
            <a:r>
              <a:t/>
            </a:r>
            <a:endParaRPr b="1" i="0" sz="2500" u="none" cap="none" strike="noStrike">
              <a:solidFill>
                <a:schemeClr val="lt1"/>
              </a:solidFill>
              <a:latin typeface="Poppins"/>
              <a:ea typeface="Poppins"/>
              <a:cs typeface="Poppins"/>
              <a:sym typeface="Poppins"/>
            </a:endParaRPr>
          </a:p>
        </p:txBody>
      </p:sp>
      <p:sp>
        <p:nvSpPr>
          <p:cNvPr id="129" name="Google Shape;129;p10"/>
          <p:cNvSpPr txBox="1"/>
          <p:nvPr>
            <p:ph type="title"/>
          </p:nvPr>
        </p:nvSpPr>
        <p:spPr>
          <a:xfrm>
            <a:off x="307800" y="3984900"/>
            <a:ext cx="5770200" cy="8418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solidFill>
                  <a:schemeClr val="lt1"/>
                </a:solidFill>
              </a:rPr>
              <a:t>The “See, Judge, Act” Method for Social Change</a:t>
            </a:r>
            <a:endParaRPr>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Where does the See-Judge-Act Model come from?</a:t>
            </a:r>
            <a:endParaRPr/>
          </a:p>
        </p:txBody>
      </p:sp>
      <p:sp>
        <p:nvSpPr>
          <p:cNvPr id="135" name="Google Shape;135;p11"/>
          <p:cNvSpPr txBox="1"/>
          <p:nvPr>
            <p:ph idx="1" type="body"/>
          </p:nvPr>
        </p:nvSpPr>
        <p:spPr>
          <a:xfrm>
            <a:off x="311701" y="1413165"/>
            <a:ext cx="4519944" cy="362989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US"/>
              <a:t>Rooted in Catholic Social Tradition</a:t>
            </a:r>
            <a:endParaRPr/>
          </a:p>
          <a:p>
            <a:pPr indent="-317500" lvl="1" marL="914400" rtl="0" algn="l">
              <a:lnSpc>
                <a:spcPct val="115000"/>
              </a:lnSpc>
              <a:spcBef>
                <a:spcPts val="0"/>
              </a:spcBef>
              <a:spcAft>
                <a:spcPts val="0"/>
              </a:spcAft>
              <a:buSzPts val="1400"/>
              <a:buChar char="○"/>
            </a:pPr>
            <a:r>
              <a:rPr lang="en-US" sz="1600"/>
              <a:t>Fr. Joseph Cardijn / Young Christian Workers</a:t>
            </a:r>
            <a:endParaRPr/>
          </a:p>
          <a:p>
            <a:pPr indent="-342900" lvl="0" marL="457200" rtl="0" algn="l">
              <a:lnSpc>
                <a:spcPct val="115000"/>
              </a:lnSpc>
              <a:spcBef>
                <a:spcPts val="0"/>
              </a:spcBef>
              <a:spcAft>
                <a:spcPts val="0"/>
              </a:spcAft>
              <a:buSzPts val="1800"/>
              <a:buChar char="●"/>
            </a:pPr>
            <a:r>
              <a:rPr lang="en-US"/>
              <a:t>Adopted by the Church</a:t>
            </a:r>
            <a:endParaRPr/>
          </a:p>
          <a:p>
            <a:pPr indent="-317500" lvl="1" marL="914400" rtl="0" algn="l">
              <a:lnSpc>
                <a:spcPct val="115000"/>
              </a:lnSpc>
              <a:spcBef>
                <a:spcPts val="0"/>
              </a:spcBef>
              <a:spcAft>
                <a:spcPts val="0"/>
              </a:spcAft>
              <a:buSzPts val="1400"/>
              <a:buChar char="○"/>
            </a:pPr>
            <a:r>
              <a:rPr lang="en-US" sz="1600"/>
              <a:t>Formally recognized in Pope John XXIII’s 1961 encyclical Mater et Magistra</a:t>
            </a:r>
            <a:endParaRPr sz="1600"/>
          </a:p>
          <a:p>
            <a:pPr indent="-317500" lvl="1" marL="914400" rtl="0" algn="l">
              <a:lnSpc>
                <a:spcPct val="115000"/>
              </a:lnSpc>
              <a:spcBef>
                <a:spcPts val="0"/>
              </a:spcBef>
              <a:spcAft>
                <a:spcPts val="0"/>
              </a:spcAft>
              <a:buSzPts val="1400"/>
              <a:buChar char="○"/>
            </a:pPr>
            <a:r>
              <a:rPr lang="en-US" sz="1600"/>
              <a:t>Encouraged as a pastoral method for laypeople</a:t>
            </a:r>
            <a:endParaRPr/>
          </a:p>
          <a:p>
            <a:pPr indent="-342900" lvl="0" marL="457200" rtl="0" algn="l">
              <a:lnSpc>
                <a:spcPct val="115000"/>
              </a:lnSpc>
              <a:spcBef>
                <a:spcPts val="0"/>
              </a:spcBef>
              <a:spcAft>
                <a:spcPts val="0"/>
              </a:spcAft>
              <a:buSzPts val="1800"/>
              <a:buChar char="●"/>
            </a:pPr>
            <a:r>
              <a:rPr lang="en-US"/>
              <a:t>Still Used Today</a:t>
            </a:r>
            <a:endParaRPr/>
          </a:p>
          <a:p>
            <a:pPr indent="-317500" lvl="1" marL="914400" rtl="0" algn="l">
              <a:lnSpc>
                <a:spcPct val="115000"/>
              </a:lnSpc>
              <a:spcBef>
                <a:spcPts val="0"/>
              </a:spcBef>
              <a:spcAft>
                <a:spcPts val="0"/>
              </a:spcAft>
              <a:buSzPts val="1400"/>
              <a:buChar char="○"/>
            </a:pPr>
            <a:r>
              <a:rPr lang="en-US" sz="1600"/>
              <a:t>Widely used in Catholic ministries</a:t>
            </a:r>
            <a:endParaRPr/>
          </a:p>
        </p:txBody>
      </p:sp>
      <p:pic>
        <p:nvPicPr>
          <p:cNvPr id="136" name="Google Shape;136;p11"/>
          <p:cNvPicPr preferRelativeResize="0"/>
          <p:nvPr/>
        </p:nvPicPr>
        <p:blipFill rotWithShape="1">
          <a:blip r:embed="rId3">
            <a:alphaModFix/>
          </a:blip>
          <a:srcRect b="0" l="0" r="0" t="0"/>
          <a:stretch/>
        </p:blipFill>
        <p:spPr>
          <a:xfrm>
            <a:off x="4885890" y="1413165"/>
            <a:ext cx="3946410" cy="300079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85B1"/>
        </a:solidFill>
      </p:bgPr>
    </p:bg>
    <p:spTree>
      <p:nvGrpSpPr>
        <p:cNvPr id="140" name="Shape 140"/>
        <p:cNvGrpSpPr/>
        <p:nvPr/>
      </p:nvGrpSpPr>
      <p:grpSpPr>
        <a:xfrm>
          <a:off x="0" y="0"/>
          <a:ext cx="0" cy="0"/>
          <a:chOff x="0" y="0"/>
          <a:chExt cx="0" cy="0"/>
        </a:xfrm>
      </p:grpSpPr>
      <p:sp>
        <p:nvSpPr>
          <p:cNvPr id="141" name="Google Shape;141;p1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600"/>
              <a:buNone/>
            </a:pPr>
            <a:r>
              <a:rPr lang="en-US">
                <a:solidFill>
                  <a:schemeClr val="lt1"/>
                </a:solidFill>
              </a:rPr>
              <a:t>Step #1: See</a:t>
            </a:r>
            <a:endParaRPr>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Step #1: See </a:t>
            </a:r>
            <a:endParaRPr/>
          </a:p>
        </p:txBody>
      </p:sp>
      <p:sp>
        <p:nvSpPr>
          <p:cNvPr id="147" name="Google Shape;147;p13"/>
          <p:cNvSpPr txBox="1"/>
          <p:nvPr>
            <p:ph idx="1" type="body"/>
          </p:nvPr>
        </p:nvSpPr>
        <p:spPr>
          <a:xfrm>
            <a:off x="311700" y="1152475"/>
            <a:ext cx="5258400" cy="1419275"/>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US"/>
              <a:t>Observation and Awareness</a:t>
            </a:r>
            <a:endParaRPr/>
          </a:p>
          <a:p>
            <a:pPr indent="-342900" lvl="0" marL="457200" rtl="0" algn="l">
              <a:lnSpc>
                <a:spcPct val="115000"/>
              </a:lnSpc>
              <a:spcBef>
                <a:spcPts val="0"/>
              </a:spcBef>
              <a:spcAft>
                <a:spcPts val="0"/>
              </a:spcAft>
              <a:buSzPts val="1800"/>
              <a:buChar char="●"/>
            </a:pPr>
            <a:r>
              <a:rPr lang="en-US"/>
              <a:t>Gather Information</a:t>
            </a:r>
            <a:endParaRPr/>
          </a:p>
          <a:p>
            <a:pPr indent="-342900" lvl="0" marL="457200" rtl="0" algn="l">
              <a:lnSpc>
                <a:spcPct val="115000"/>
              </a:lnSpc>
              <a:spcBef>
                <a:spcPts val="0"/>
              </a:spcBef>
              <a:spcAft>
                <a:spcPts val="0"/>
              </a:spcAft>
              <a:buSzPts val="1800"/>
              <a:buChar char="●"/>
            </a:pPr>
            <a:r>
              <a:rPr lang="en-US"/>
              <a:t>Reflect on Experiences</a:t>
            </a:r>
            <a:endParaRPr/>
          </a:p>
        </p:txBody>
      </p:sp>
      <p:pic>
        <p:nvPicPr>
          <p:cNvPr id="148" name="Google Shape;148;p13"/>
          <p:cNvPicPr preferRelativeResize="0"/>
          <p:nvPr/>
        </p:nvPicPr>
        <p:blipFill rotWithShape="1">
          <a:blip r:embed="rId3">
            <a:alphaModFix/>
          </a:blip>
          <a:srcRect b="0" l="38295" r="13550" t="0"/>
          <a:stretch/>
        </p:blipFill>
        <p:spPr>
          <a:xfrm>
            <a:off x="5375188" y="-24715"/>
            <a:ext cx="3793524" cy="524114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Step 1: What it means to ”see”</a:t>
            </a:r>
            <a:endParaRPr/>
          </a:p>
        </p:txBody>
      </p:sp>
      <p:sp>
        <p:nvSpPr>
          <p:cNvPr id="154" name="Google Shape;154;p14"/>
          <p:cNvSpPr txBox="1"/>
          <p:nvPr>
            <p:ph idx="1" type="body"/>
          </p:nvPr>
        </p:nvSpPr>
        <p:spPr>
          <a:xfrm>
            <a:off x="311700" y="1152474"/>
            <a:ext cx="8520600" cy="3666661"/>
          </a:xfrm>
          <a:prstGeom prst="rect">
            <a:avLst/>
          </a:prstGeom>
          <a:noFill/>
          <a:ln>
            <a:noFill/>
          </a:ln>
        </p:spPr>
        <p:txBody>
          <a:bodyPr anchorCtr="0" anchor="t" bIns="91425" lIns="91425" spcFirstLastPara="1" rIns="91425" wrap="square" tIns="91425">
            <a:normAutofit fontScale="92500" lnSpcReduction="20000"/>
          </a:bodyPr>
          <a:lstStyle/>
          <a:p>
            <a:pPr indent="0" lvl="0" marL="114300" rtl="0" algn="l">
              <a:lnSpc>
                <a:spcPct val="115000"/>
              </a:lnSpc>
              <a:spcBef>
                <a:spcPts val="0"/>
              </a:spcBef>
              <a:spcAft>
                <a:spcPts val="0"/>
              </a:spcAft>
              <a:buSzPct val="108108"/>
              <a:buNone/>
            </a:pPr>
            <a:r>
              <a:rPr lang="en-US"/>
              <a:t>Before we act, we must </a:t>
            </a:r>
            <a:r>
              <a:rPr b="1" lang="en-US"/>
              <a:t>assess the problem </a:t>
            </a:r>
            <a:r>
              <a:rPr lang="en-US"/>
              <a:t>and open our eyes and ears to the realities around us — in our parish, our community, and our common home. </a:t>
            </a:r>
            <a:endParaRPr/>
          </a:p>
          <a:p>
            <a:pPr indent="0" lvl="0" marL="114300" rtl="0" algn="l">
              <a:lnSpc>
                <a:spcPct val="115000"/>
              </a:lnSpc>
              <a:spcBef>
                <a:spcPts val="0"/>
              </a:spcBef>
              <a:spcAft>
                <a:spcPts val="0"/>
              </a:spcAft>
              <a:buSzPct val="108108"/>
              <a:buNone/>
            </a:pPr>
            <a:r>
              <a:t/>
            </a:r>
            <a:endParaRPr/>
          </a:p>
          <a:p>
            <a:pPr indent="0" lvl="0" marL="114300" rtl="0" algn="l">
              <a:lnSpc>
                <a:spcPct val="115000"/>
              </a:lnSpc>
              <a:spcBef>
                <a:spcPts val="0"/>
              </a:spcBef>
              <a:spcAft>
                <a:spcPts val="0"/>
              </a:spcAft>
              <a:buSzPct val="108108"/>
              <a:buNone/>
            </a:pPr>
            <a:r>
              <a:rPr b="1" lang="en-US">
                <a:solidFill>
                  <a:srgbClr val="0285B1"/>
                </a:solidFill>
              </a:rPr>
              <a:t>Parish-Level Examples</a:t>
            </a:r>
            <a:endParaRPr/>
          </a:p>
          <a:p>
            <a:pPr indent="-342900" lvl="0" marL="457200" rtl="0" algn="l">
              <a:lnSpc>
                <a:spcPct val="115000"/>
              </a:lnSpc>
              <a:spcBef>
                <a:spcPts val="0"/>
              </a:spcBef>
              <a:spcAft>
                <a:spcPts val="0"/>
              </a:spcAft>
              <a:buSzPct val="75000"/>
              <a:buChar char="●"/>
            </a:pPr>
            <a:r>
              <a:rPr lang="en-US"/>
              <a:t>Parish energy use</a:t>
            </a:r>
            <a:endParaRPr/>
          </a:p>
          <a:p>
            <a:pPr indent="-342900" lvl="0" marL="457200" rtl="0" algn="l">
              <a:lnSpc>
                <a:spcPct val="115000"/>
              </a:lnSpc>
              <a:spcBef>
                <a:spcPts val="0"/>
              </a:spcBef>
              <a:spcAft>
                <a:spcPts val="0"/>
              </a:spcAft>
              <a:buSzPct val="75000"/>
              <a:buChar char="●"/>
            </a:pPr>
            <a:r>
              <a:rPr lang="en-US"/>
              <a:t>Waste a parish events</a:t>
            </a:r>
            <a:endParaRPr/>
          </a:p>
          <a:p>
            <a:pPr indent="-342900" lvl="0" marL="457200" rtl="0" algn="l">
              <a:lnSpc>
                <a:spcPct val="115000"/>
              </a:lnSpc>
              <a:spcBef>
                <a:spcPts val="0"/>
              </a:spcBef>
              <a:spcAft>
                <a:spcPts val="0"/>
              </a:spcAft>
              <a:buSzPct val="75000"/>
              <a:buChar char="●"/>
            </a:pPr>
            <a:r>
              <a:rPr lang="en-US"/>
              <a:t>Lack of discussion or education</a:t>
            </a:r>
            <a:endParaRPr/>
          </a:p>
          <a:p>
            <a:pPr indent="-342900" lvl="0" marL="457200" rtl="0" algn="l">
              <a:lnSpc>
                <a:spcPct val="115000"/>
              </a:lnSpc>
              <a:spcBef>
                <a:spcPts val="0"/>
              </a:spcBef>
              <a:spcAft>
                <a:spcPts val="0"/>
              </a:spcAft>
              <a:buSzPct val="75000"/>
              <a:buChar char="●"/>
            </a:pPr>
            <a:r>
              <a:rPr lang="en-US"/>
              <a:t>Listening to parishioners </a:t>
            </a:r>
            <a:endParaRPr/>
          </a:p>
          <a:p>
            <a:pPr indent="0" lvl="0" marL="114300" rtl="0" algn="l">
              <a:lnSpc>
                <a:spcPct val="115000"/>
              </a:lnSpc>
              <a:spcBef>
                <a:spcPts val="0"/>
              </a:spcBef>
              <a:spcAft>
                <a:spcPts val="0"/>
              </a:spcAft>
              <a:buSzPct val="108108"/>
              <a:buNone/>
            </a:pPr>
            <a:br>
              <a:rPr lang="en-US">
                <a:solidFill>
                  <a:srgbClr val="0285B1"/>
                </a:solidFill>
              </a:rPr>
            </a:br>
            <a:r>
              <a:rPr b="1" lang="en-US">
                <a:solidFill>
                  <a:srgbClr val="0285B1"/>
                </a:solidFill>
              </a:rPr>
              <a:t>State/National-Level Examples</a:t>
            </a:r>
            <a:endParaRPr/>
          </a:p>
          <a:p>
            <a:pPr indent="-342900" lvl="0" marL="457200" rtl="0" algn="l">
              <a:lnSpc>
                <a:spcPct val="115000"/>
              </a:lnSpc>
              <a:spcBef>
                <a:spcPts val="0"/>
              </a:spcBef>
              <a:spcAft>
                <a:spcPts val="0"/>
              </a:spcAft>
              <a:buSzPct val="75000"/>
              <a:buChar char="●"/>
            </a:pPr>
            <a:r>
              <a:rPr lang="en-US"/>
              <a:t>Local pollution</a:t>
            </a:r>
            <a:endParaRPr/>
          </a:p>
          <a:p>
            <a:pPr indent="-342900" lvl="0" marL="457200" rtl="0" algn="l">
              <a:lnSpc>
                <a:spcPct val="115000"/>
              </a:lnSpc>
              <a:spcBef>
                <a:spcPts val="0"/>
              </a:spcBef>
              <a:spcAft>
                <a:spcPts val="0"/>
              </a:spcAft>
              <a:buSzPct val="75000"/>
              <a:buChar char="●"/>
            </a:pPr>
            <a:r>
              <a:rPr lang="en-US"/>
              <a:t>State policies weakening protections</a:t>
            </a:r>
            <a:endParaRPr/>
          </a:p>
          <a:p>
            <a:pPr indent="-342900" lvl="0" marL="457200" rtl="0" algn="l">
              <a:lnSpc>
                <a:spcPct val="115000"/>
              </a:lnSpc>
              <a:spcBef>
                <a:spcPts val="0"/>
              </a:spcBef>
              <a:spcAft>
                <a:spcPts val="0"/>
              </a:spcAft>
              <a:buSzPct val="75000"/>
              <a:buChar char="●"/>
            </a:pPr>
            <a:r>
              <a:rPr lang="en-US"/>
              <a:t>Lack of elected official engagement</a:t>
            </a:r>
            <a:endParaRPr/>
          </a:p>
          <a:p>
            <a:pPr indent="-342900" lvl="0" marL="457200" rtl="0" algn="l">
              <a:lnSpc>
                <a:spcPct val="115000"/>
              </a:lnSpc>
              <a:spcBef>
                <a:spcPts val="0"/>
              </a:spcBef>
              <a:spcAft>
                <a:spcPts val="0"/>
              </a:spcAft>
              <a:buSzPct val="75000"/>
              <a:buChar char="●"/>
            </a:pPr>
            <a:r>
              <a:rPr lang="en-US"/>
              <a:t>Changes in state/federal regulations</a:t>
            </a:r>
            <a:endParaRPr/>
          </a:p>
        </p:txBody>
      </p:sp>
      <p:sp>
        <p:nvSpPr>
          <p:cNvPr id="155" name="Google Shape;155;p14"/>
          <p:cNvSpPr/>
          <p:nvPr/>
        </p:nvSpPr>
        <p:spPr>
          <a:xfrm>
            <a:off x="4894729" y="2095996"/>
            <a:ext cx="3937571" cy="2623407"/>
          </a:xfrm>
          <a:custGeom>
            <a:rect b="b" l="l" r="r" t="t"/>
            <a:pathLst>
              <a:path extrusionOk="0" h="8229600" w="12352120">
                <a:moveTo>
                  <a:pt x="0" y="0"/>
                </a:moveTo>
                <a:lnTo>
                  <a:pt x="12352120" y="0"/>
                </a:lnTo>
                <a:lnTo>
                  <a:pt x="12352120" y="8229600"/>
                </a:lnTo>
                <a:lnTo>
                  <a:pt x="0" y="82296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15"/>
          <p:cNvSpPr/>
          <p:nvPr/>
        </p:nvSpPr>
        <p:spPr>
          <a:xfrm>
            <a:off x="1821850" y="1156350"/>
            <a:ext cx="7010400" cy="2830800"/>
          </a:xfrm>
          <a:prstGeom prst="wedgeRect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EB Garamond"/>
              <a:ea typeface="EB Garamond"/>
              <a:cs typeface="EB Garamond"/>
              <a:sym typeface="EB Garamond"/>
            </a:endParaRPr>
          </a:p>
        </p:txBody>
      </p:sp>
      <p:sp>
        <p:nvSpPr>
          <p:cNvPr id="161" name="Google Shape;161;p15"/>
          <p:cNvSpPr txBox="1"/>
          <p:nvPr>
            <p:ph type="title"/>
          </p:nvPr>
        </p:nvSpPr>
        <p:spPr>
          <a:xfrm>
            <a:off x="2081650" y="1301425"/>
            <a:ext cx="675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Small Group Discussion: See</a:t>
            </a:r>
            <a:endParaRPr/>
          </a:p>
        </p:txBody>
      </p:sp>
      <p:sp>
        <p:nvSpPr>
          <p:cNvPr id="162" name="Google Shape;162;p15"/>
          <p:cNvSpPr txBox="1"/>
          <p:nvPr>
            <p:ph idx="1" type="body"/>
          </p:nvPr>
        </p:nvSpPr>
        <p:spPr>
          <a:xfrm>
            <a:off x="2081700" y="1874125"/>
            <a:ext cx="6750600" cy="196795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lnSpc>
                <a:spcPct val="115000"/>
              </a:lnSpc>
              <a:spcBef>
                <a:spcPts val="600"/>
              </a:spcBef>
              <a:spcAft>
                <a:spcPts val="0"/>
              </a:spcAft>
              <a:buSzPct val="108108"/>
              <a:buNone/>
            </a:pPr>
            <a:r>
              <a:rPr lang="en-US"/>
              <a:t>What signs of environmental harm or concern do we see in our parish or community?</a:t>
            </a:r>
            <a:endParaRPr/>
          </a:p>
          <a:p>
            <a:pPr indent="0" lvl="0" marL="0" rtl="0" algn="l">
              <a:lnSpc>
                <a:spcPct val="115000"/>
              </a:lnSpc>
              <a:spcBef>
                <a:spcPts val="1200"/>
              </a:spcBef>
              <a:spcAft>
                <a:spcPts val="0"/>
              </a:spcAft>
              <a:buSzPct val="108108"/>
              <a:buNone/>
            </a:pPr>
            <a:r>
              <a:rPr lang="en-US"/>
              <a:t>Who is most affected by these issues — and how are they impacted?</a:t>
            </a:r>
            <a:endParaRPr/>
          </a:p>
          <a:p>
            <a:pPr indent="0" lvl="0" marL="0" rtl="0" algn="l">
              <a:lnSpc>
                <a:spcPct val="115000"/>
              </a:lnSpc>
              <a:spcBef>
                <a:spcPts val="1200"/>
              </a:spcBef>
              <a:spcAft>
                <a:spcPts val="600"/>
              </a:spcAft>
              <a:buSzPct val="108108"/>
              <a:buNone/>
            </a:pPr>
            <a:r>
              <a:rPr lang="en-US"/>
              <a:t>Are there local or state-level environmental issues we should be paying more attention to?</a:t>
            </a:r>
            <a:endParaRPr/>
          </a:p>
        </p:txBody>
      </p:sp>
      <p:sp>
        <p:nvSpPr>
          <p:cNvPr id="163" name="Google Shape;163;p15"/>
          <p:cNvSpPr txBox="1"/>
          <p:nvPr>
            <p:ph type="title"/>
          </p:nvPr>
        </p:nvSpPr>
        <p:spPr>
          <a:xfrm>
            <a:off x="363375" y="1569000"/>
            <a:ext cx="1291500" cy="2005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US" sz="12500">
                <a:solidFill>
                  <a:srgbClr val="0285B1"/>
                </a:solidFill>
              </a:rPr>
              <a:t>?</a:t>
            </a:r>
            <a:endParaRPr sz="12500">
              <a:solidFill>
                <a:srgbClr val="0285B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4AA2"/>
        </a:solidFill>
      </p:bgPr>
    </p:bg>
    <p:spTree>
      <p:nvGrpSpPr>
        <p:cNvPr id="167" name="Shape 167"/>
        <p:cNvGrpSpPr/>
        <p:nvPr/>
      </p:nvGrpSpPr>
      <p:grpSpPr>
        <a:xfrm>
          <a:off x="0" y="0"/>
          <a:ext cx="0" cy="0"/>
          <a:chOff x="0" y="0"/>
          <a:chExt cx="0" cy="0"/>
        </a:xfrm>
      </p:grpSpPr>
      <p:sp>
        <p:nvSpPr>
          <p:cNvPr id="168" name="Google Shape;168;p1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600"/>
              <a:buNone/>
            </a:pPr>
            <a:r>
              <a:rPr lang="en-US">
                <a:solidFill>
                  <a:schemeClr val="lt1"/>
                </a:solidFill>
              </a:rPr>
              <a:t>Step #2: Judge</a:t>
            </a:r>
            <a:endParaRPr>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Step #2: Judge</a:t>
            </a:r>
            <a:endParaRPr/>
          </a:p>
        </p:txBody>
      </p:sp>
      <p:sp>
        <p:nvSpPr>
          <p:cNvPr id="174" name="Google Shape;174;p17"/>
          <p:cNvSpPr txBox="1"/>
          <p:nvPr>
            <p:ph idx="1" type="body"/>
          </p:nvPr>
        </p:nvSpPr>
        <p:spPr>
          <a:xfrm>
            <a:off x="311700" y="1017725"/>
            <a:ext cx="4854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US"/>
              <a:t>Moral Reflection</a:t>
            </a:r>
            <a:endParaRPr/>
          </a:p>
          <a:p>
            <a:pPr indent="-342900" lvl="0" marL="457200" rtl="0" algn="l">
              <a:lnSpc>
                <a:spcPct val="115000"/>
              </a:lnSpc>
              <a:spcBef>
                <a:spcPts val="0"/>
              </a:spcBef>
              <a:spcAft>
                <a:spcPts val="0"/>
              </a:spcAft>
              <a:buSzPts val="1800"/>
              <a:buChar char="●"/>
            </a:pPr>
            <a:r>
              <a:rPr lang="en-US"/>
              <a:t>Discernment</a:t>
            </a:r>
            <a:endParaRPr/>
          </a:p>
          <a:p>
            <a:pPr indent="-342900" lvl="0" marL="457200" rtl="0" algn="l">
              <a:lnSpc>
                <a:spcPct val="115000"/>
              </a:lnSpc>
              <a:spcBef>
                <a:spcPts val="0"/>
              </a:spcBef>
              <a:spcAft>
                <a:spcPts val="0"/>
              </a:spcAft>
              <a:buSzPts val="1800"/>
              <a:buChar char="●"/>
            </a:pPr>
            <a:r>
              <a:rPr lang="en-US"/>
              <a:t>Formulate a Response</a:t>
            </a:r>
            <a:endParaRPr/>
          </a:p>
        </p:txBody>
      </p:sp>
      <p:pic>
        <p:nvPicPr>
          <p:cNvPr id="175" name="Google Shape;175;p17"/>
          <p:cNvPicPr preferRelativeResize="0"/>
          <p:nvPr/>
        </p:nvPicPr>
        <p:blipFill rotWithShape="1">
          <a:blip r:embed="rId3">
            <a:alphaModFix/>
          </a:blip>
          <a:srcRect b="0" l="0" r="30929" t="0"/>
          <a:stretch/>
        </p:blipFill>
        <p:spPr>
          <a:xfrm>
            <a:off x="4893274" y="-49432"/>
            <a:ext cx="5375190" cy="52500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18"/>
          <p:cNvSpPr txBox="1"/>
          <p:nvPr>
            <p:ph type="title"/>
          </p:nvPr>
        </p:nvSpPr>
        <p:spPr>
          <a:xfrm>
            <a:off x="311701" y="445025"/>
            <a:ext cx="507531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US" sz="2300"/>
              <a:t>Step 2: What it means to “judge”</a:t>
            </a:r>
            <a:endParaRPr/>
          </a:p>
        </p:txBody>
      </p:sp>
      <p:sp>
        <p:nvSpPr>
          <p:cNvPr id="181" name="Google Shape;181;p18"/>
          <p:cNvSpPr txBox="1"/>
          <p:nvPr>
            <p:ph idx="1" type="body"/>
          </p:nvPr>
        </p:nvSpPr>
        <p:spPr>
          <a:xfrm>
            <a:off x="311700" y="1152474"/>
            <a:ext cx="5075310" cy="3991025"/>
          </a:xfrm>
          <a:prstGeom prst="rect">
            <a:avLst/>
          </a:prstGeom>
          <a:noFill/>
          <a:ln>
            <a:noFill/>
          </a:ln>
        </p:spPr>
        <p:txBody>
          <a:bodyPr anchorCtr="0" anchor="t" bIns="91425" lIns="91425" spcFirstLastPara="1" rIns="91425" wrap="square" tIns="91425">
            <a:normAutofit fontScale="85000" lnSpcReduction="20000"/>
          </a:bodyPr>
          <a:lstStyle/>
          <a:p>
            <a:pPr indent="0" lvl="0" marL="114300" rtl="0" algn="l">
              <a:lnSpc>
                <a:spcPct val="115000"/>
              </a:lnSpc>
              <a:spcBef>
                <a:spcPts val="0"/>
              </a:spcBef>
              <a:spcAft>
                <a:spcPts val="0"/>
              </a:spcAft>
              <a:buSzPct val="117647"/>
              <a:buNone/>
            </a:pPr>
            <a:r>
              <a:rPr lang="en-US"/>
              <a:t>Through the lens of faith, we ask: What does Catholic Social Teaching say? What does our conscience tell us? </a:t>
            </a:r>
            <a:endParaRPr/>
          </a:p>
          <a:p>
            <a:pPr indent="0" lvl="0" marL="114300" rtl="0" algn="l">
              <a:lnSpc>
                <a:spcPct val="115000"/>
              </a:lnSpc>
              <a:spcBef>
                <a:spcPts val="0"/>
              </a:spcBef>
              <a:spcAft>
                <a:spcPts val="0"/>
              </a:spcAft>
              <a:buSzPct val="117647"/>
              <a:buNone/>
            </a:pPr>
            <a:r>
              <a:t/>
            </a:r>
            <a:endParaRPr b="1"/>
          </a:p>
          <a:p>
            <a:pPr indent="0" lvl="0" marL="114300" rtl="0" algn="l">
              <a:lnSpc>
                <a:spcPct val="115000"/>
              </a:lnSpc>
              <a:spcBef>
                <a:spcPts val="0"/>
              </a:spcBef>
              <a:spcAft>
                <a:spcPts val="0"/>
              </a:spcAft>
              <a:buSzPct val="117647"/>
              <a:buNone/>
            </a:pPr>
            <a:r>
              <a:rPr b="1" lang="en-US">
                <a:solidFill>
                  <a:srgbClr val="0285B1"/>
                </a:solidFill>
              </a:rPr>
              <a:t>Parish-Level Reflection</a:t>
            </a:r>
            <a:endParaRPr/>
          </a:p>
          <a:p>
            <a:pPr indent="-342900" lvl="0" marL="457200" rtl="0" algn="l">
              <a:lnSpc>
                <a:spcPct val="115000"/>
              </a:lnSpc>
              <a:spcBef>
                <a:spcPts val="0"/>
              </a:spcBef>
              <a:spcAft>
                <a:spcPts val="0"/>
              </a:spcAft>
              <a:buSzPct val="75000"/>
              <a:buChar char="●"/>
            </a:pPr>
            <a:r>
              <a:rPr lang="en-US"/>
              <a:t>Reflecting on scripture, stewardship</a:t>
            </a:r>
            <a:endParaRPr/>
          </a:p>
          <a:p>
            <a:pPr indent="-342900" lvl="0" marL="457200" rtl="0" algn="l">
              <a:lnSpc>
                <a:spcPct val="115000"/>
              </a:lnSpc>
              <a:spcBef>
                <a:spcPts val="0"/>
              </a:spcBef>
              <a:spcAft>
                <a:spcPts val="0"/>
              </a:spcAft>
              <a:buSzPct val="75000"/>
              <a:buChar char="●"/>
            </a:pPr>
            <a:r>
              <a:rPr lang="en-US"/>
              <a:t>Recognizing how parish actions/inaction) impact the community</a:t>
            </a:r>
            <a:endParaRPr/>
          </a:p>
          <a:p>
            <a:pPr indent="-342900" lvl="0" marL="457200" rtl="0" algn="l">
              <a:lnSpc>
                <a:spcPct val="115000"/>
              </a:lnSpc>
              <a:spcBef>
                <a:spcPts val="0"/>
              </a:spcBef>
              <a:spcAft>
                <a:spcPts val="0"/>
              </a:spcAft>
              <a:buSzPct val="75000"/>
              <a:buChar char="●"/>
            </a:pPr>
            <a:r>
              <a:rPr lang="en-US"/>
              <a:t>Asking: </a:t>
            </a:r>
            <a:r>
              <a:rPr i="1" lang="en-US"/>
              <a:t>Are we living in right relationship with creation and the poor?</a:t>
            </a:r>
            <a:endParaRPr/>
          </a:p>
          <a:p>
            <a:pPr indent="0" lvl="0" marL="114300" rtl="0" algn="l">
              <a:lnSpc>
                <a:spcPct val="115000"/>
              </a:lnSpc>
              <a:spcBef>
                <a:spcPts val="0"/>
              </a:spcBef>
              <a:spcAft>
                <a:spcPts val="0"/>
              </a:spcAft>
              <a:buSzPct val="117647"/>
              <a:buNone/>
            </a:pPr>
            <a:r>
              <a:t/>
            </a:r>
            <a:endParaRPr b="1" i="1"/>
          </a:p>
          <a:p>
            <a:pPr indent="0" lvl="0" marL="114300" rtl="0" algn="l">
              <a:lnSpc>
                <a:spcPct val="115000"/>
              </a:lnSpc>
              <a:spcBef>
                <a:spcPts val="0"/>
              </a:spcBef>
              <a:spcAft>
                <a:spcPts val="0"/>
              </a:spcAft>
              <a:buSzPct val="117647"/>
              <a:buNone/>
            </a:pPr>
            <a:r>
              <a:rPr b="1" lang="en-US">
                <a:solidFill>
                  <a:srgbClr val="0285B1"/>
                </a:solidFill>
              </a:rPr>
              <a:t>State/National-Level Reflection</a:t>
            </a:r>
            <a:endParaRPr/>
          </a:p>
          <a:p>
            <a:pPr indent="-342900" lvl="0" marL="457200" rtl="0" algn="l">
              <a:lnSpc>
                <a:spcPct val="115000"/>
              </a:lnSpc>
              <a:spcBef>
                <a:spcPts val="0"/>
              </a:spcBef>
              <a:spcAft>
                <a:spcPts val="0"/>
              </a:spcAft>
              <a:buSzPct val="75000"/>
              <a:buChar char="●"/>
            </a:pPr>
            <a:r>
              <a:rPr lang="en-US"/>
              <a:t>Using CST principles  and reflecting: </a:t>
            </a:r>
            <a:endParaRPr/>
          </a:p>
          <a:p>
            <a:pPr indent="-342900" lvl="0" marL="457200" rtl="0" algn="l">
              <a:lnSpc>
                <a:spcPct val="115000"/>
              </a:lnSpc>
              <a:spcBef>
                <a:spcPts val="0"/>
              </a:spcBef>
              <a:spcAft>
                <a:spcPts val="0"/>
              </a:spcAft>
              <a:buSzPct val="75000"/>
              <a:buChar char="●"/>
            </a:pPr>
            <a:r>
              <a:rPr lang="en-US"/>
              <a:t>Does this policy protect the most vulnerable?</a:t>
            </a:r>
            <a:endParaRPr/>
          </a:p>
          <a:p>
            <a:pPr indent="-342900" lvl="0" marL="457200" rtl="0" algn="l">
              <a:lnSpc>
                <a:spcPct val="115000"/>
              </a:lnSpc>
              <a:spcBef>
                <a:spcPts val="0"/>
              </a:spcBef>
              <a:spcAft>
                <a:spcPts val="0"/>
              </a:spcAft>
              <a:buSzPct val="75000"/>
              <a:buChar char="●"/>
            </a:pPr>
            <a:r>
              <a:rPr lang="en-US"/>
              <a:t>Does it uphold human dignity and environmental justice?</a:t>
            </a:r>
            <a:endParaRPr/>
          </a:p>
          <a:p>
            <a:pPr indent="-342900" lvl="0" marL="457200" rtl="0" algn="l">
              <a:lnSpc>
                <a:spcPct val="115000"/>
              </a:lnSpc>
              <a:spcBef>
                <a:spcPts val="0"/>
              </a:spcBef>
              <a:spcAft>
                <a:spcPts val="0"/>
              </a:spcAft>
              <a:buSzPct val="75000"/>
              <a:buChar char="●"/>
            </a:pPr>
            <a:r>
              <a:rPr lang="en-US"/>
              <a:t>Does it reflect the Church’s call to care for our common home?</a:t>
            </a:r>
            <a:endParaRPr/>
          </a:p>
          <a:p>
            <a:pPr indent="0" lvl="0" marL="114300" rtl="0" algn="l">
              <a:lnSpc>
                <a:spcPct val="115000"/>
              </a:lnSpc>
              <a:spcBef>
                <a:spcPts val="0"/>
              </a:spcBef>
              <a:spcAft>
                <a:spcPts val="0"/>
              </a:spcAft>
              <a:buSzPct val="117647"/>
              <a:buNone/>
            </a:pPr>
            <a:r>
              <a:t/>
            </a:r>
            <a:endParaRPr/>
          </a:p>
        </p:txBody>
      </p:sp>
      <p:sp>
        <p:nvSpPr>
          <p:cNvPr id="182" name="Google Shape;182;p18"/>
          <p:cNvSpPr/>
          <p:nvPr/>
        </p:nvSpPr>
        <p:spPr>
          <a:xfrm>
            <a:off x="5565912" y="0"/>
            <a:ext cx="3578087" cy="5143500"/>
          </a:xfrm>
          <a:custGeom>
            <a:rect b="b" l="l" r="r" t="t"/>
            <a:pathLst>
              <a:path extrusionOk="0" h="8229600" w="12398644">
                <a:moveTo>
                  <a:pt x="0" y="0"/>
                </a:moveTo>
                <a:lnTo>
                  <a:pt x="12398644" y="0"/>
                </a:lnTo>
                <a:lnTo>
                  <a:pt x="12398644" y="8229600"/>
                </a:lnTo>
                <a:lnTo>
                  <a:pt x="0" y="8229600"/>
                </a:lnTo>
                <a:lnTo>
                  <a:pt x="0" y="0"/>
                </a:lnTo>
                <a:close/>
              </a:path>
            </a:pathLst>
          </a:custGeom>
          <a:blipFill rotWithShape="1">
            <a:blip r:embed="rId3">
              <a:alphaModFix/>
            </a:blip>
            <a:stretch>
              <a:fillRect b="0" l="-100864" r="-15698"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19"/>
          <p:cNvSpPr/>
          <p:nvPr/>
        </p:nvSpPr>
        <p:spPr>
          <a:xfrm>
            <a:off x="1821850" y="1156350"/>
            <a:ext cx="7010400" cy="2830800"/>
          </a:xfrm>
          <a:prstGeom prst="wedgeRect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EB Garamond"/>
              <a:ea typeface="EB Garamond"/>
              <a:cs typeface="EB Garamond"/>
              <a:sym typeface="EB Garamond"/>
            </a:endParaRPr>
          </a:p>
        </p:txBody>
      </p:sp>
      <p:sp>
        <p:nvSpPr>
          <p:cNvPr id="188" name="Google Shape;188;p19"/>
          <p:cNvSpPr txBox="1"/>
          <p:nvPr>
            <p:ph type="title"/>
          </p:nvPr>
        </p:nvSpPr>
        <p:spPr>
          <a:xfrm>
            <a:off x="2081650" y="1301425"/>
            <a:ext cx="675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Small Group Discussion: Judge</a:t>
            </a:r>
            <a:endParaRPr/>
          </a:p>
        </p:txBody>
      </p:sp>
      <p:sp>
        <p:nvSpPr>
          <p:cNvPr id="189" name="Google Shape;189;p19"/>
          <p:cNvSpPr txBox="1"/>
          <p:nvPr>
            <p:ph idx="1" type="body"/>
          </p:nvPr>
        </p:nvSpPr>
        <p:spPr>
          <a:xfrm>
            <a:off x="2081700" y="1874125"/>
            <a:ext cx="6750600" cy="1967950"/>
          </a:xfrm>
          <a:prstGeom prst="rect">
            <a:avLst/>
          </a:prstGeom>
          <a:noFill/>
          <a:ln>
            <a:noFill/>
          </a:ln>
        </p:spPr>
        <p:txBody>
          <a:bodyPr anchorCtr="0" anchor="t" bIns="91425" lIns="91425" spcFirstLastPara="1" rIns="91425" wrap="square" tIns="91425">
            <a:normAutofit fontScale="92500"/>
          </a:bodyPr>
          <a:lstStyle/>
          <a:p>
            <a:pPr indent="0" lvl="0" marL="0" rtl="0" algn="l">
              <a:lnSpc>
                <a:spcPct val="115000"/>
              </a:lnSpc>
              <a:spcBef>
                <a:spcPts val="600"/>
              </a:spcBef>
              <a:spcAft>
                <a:spcPts val="0"/>
              </a:spcAft>
              <a:buSzPct val="108108"/>
              <a:buNone/>
            </a:pPr>
            <a:r>
              <a:rPr lang="en-US"/>
              <a:t>What do Scripture and Catholic Social Teaching say about our responsibility to care for creation?</a:t>
            </a:r>
            <a:endParaRPr/>
          </a:p>
          <a:p>
            <a:pPr indent="0" lvl="0" marL="0" rtl="0" algn="l">
              <a:lnSpc>
                <a:spcPct val="115000"/>
              </a:lnSpc>
              <a:spcBef>
                <a:spcPts val="1200"/>
              </a:spcBef>
              <a:spcAft>
                <a:spcPts val="0"/>
              </a:spcAft>
              <a:buSzPct val="108108"/>
              <a:buNone/>
            </a:pPr>
            <a:r>
              <a:rPr lang="en-US"/>
              <a:t>How do these teachings challenge or affirm how we’re currently responding?</a:t>
            </a:r>
            <a:endParaRPr/>
          </a:p>
          <a:p>
            <a:pPr indent="0" lvl="0" marL="0" rtl="0" algn="l">
              <a:lnSpc>
                <a:spcPct val="115000"/>
              </a:lnSpc>
              <a:spcBef>
                <a:spcPts val="1200"/>
              </a:spcBef>
              <a:spcAft>
                <a:spcPts val="600"/>
              </a:spcAft>
              <a:buSzPct val="108108"/>
              <a:buNone/>
            </a:pPr>
            <a:r>
              <a:rPr lang="en-US"/>
              <a:t>What values should shape our response to environmental injustice?</a:t>
            </a:r>
            <a:endParaRPr/>
          </a:p>
        </p:txBody>
      </p:sp>
      <p:sp>
        <p:nvSpPr>
          <p:cNvPr id="190" name="Google Shape;190;p19"/>
          <p:cNvSpPr txBox="1"/>
          <p:nvPr>
            <p:ph type="title"/>
          </p:nvPr>
        </p:nvSpPr>
        <p:spPr>
          <a:xfrm>
            <a:off x="363375" y="1569000"/>
            <a:ext cx="1291500" cy="2005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US" sz="12500">
                <a:solidFill>
                  <a:srgbClr val="0285B1"/>
                </a:solidFill>
              </a:rPr>
              <a:t>?</a:t>
            </a:r>
            <a:endParaRPr sz="12500">
              <a:solidFill>
                <a:srgbClr val="0285B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Opening Prayer</a:t>
            </a:r>
            <a:endParaRPr/>
          </a:p>
        </p:txBody>
      </p:sp>
      <p:sp>
        <p:nvSpPr>
          <p:cNvPr id="67" name="Google Shape;67;p2"/>
          <p:cNvSpPr txBox="1"/>
          <p:nvPr>
            <p:ph idx="1" type="body"/>
          </p:nvPr>
        </p:nvSpPr>
        <p:spPr>
          <a:xfrm>
            <a:off x="311700" y="1062162"/>
            <a:ext cx="3639411" cy="3904948"/>
          </a:xfrm>
          <a:prstGeom prst="rect">
            <a:avLst/>
          </a:prstGeom>
          <a:noFill/>
          <a:ln>
            <a:noFill/>
          </a:ln>
        </p:spPr>
        <p:txBody>
          <a:bodyPr anchorCtr="0" anchor="t" bIns="91425" lIns="91425" spcFirstLastPara="1" rIns="91425" wrap="square" tIns="91425">
            <a:normAutofit fontScale="85000" lnSpcReduction="10000"/>
          </a:bodyPr>
          <a:lstStyle/>
          <a:p>
            <a:pPr indent="0" lvl="0" marL="0" rtl="0" algn="l">
              <a:lnSpc>
                <a:spcPct val="115000"/>
              </a:lnSpc>
              <a:spcBef>
                <a:spcPts val="0"/>
              </a:spcBef>
              <a:spcAft>
                <a:spcPts val="0"/>
              </a:spcAft>
              <a:buSzPct val="117647"/>
              <a:buNone/>
            </a:pPr>
            <a:r>
              <a:rPr lang="en-US"/>
              <a:t>All-powerful God,</a:t>
            </a:r>
            <a:endParaRPr/>
          </a:p>
          <a:p>
            <a:pPr indent="0" lvl="0" marL="0" rtl="0" algn="l">
              <a:lnSpc>
                <a:spcPct val="115000"/>
              </a:lnSpc>
              <a:spcBef>
                <a:spcPts val="0"/>
              </a:spcBef>
              <a:spcAft>
                <a:spcPts val="0"/>
              </a:spcAft>
              <a:buSzPct val="117647"/>
              <a:buNone/>
            </a:pPr>
            <a:r>
              <a:rPr lang="en-US"/>
              <a:t>you are present in the whole universe</a:t>
            </a:r>
            <a:endParaRPr/>
          </a:p>
          <a:p>
            <a:pPr indent="0" lvl="0" marL="0" rtl="0" algn="l">
              <a:lnSpc>
                <a:spcPct val="115000"/>
              </a:lnSpc>
              <a:spcBef>
                <a:spcPts val="0"/>
              </a:spcBef>
              <a:spcAft>
                <a:spcPts val="0"/>
              </a:spcAft>
              <a:buSzPct val="117647"/>
              <a:buNone/>
            </a:pPr>
            <a:r>
              <a:rPr lang="en-US"/>
              <a:t>and in the smallest of your creatures.</a:t>
            </a:r>
            <a:endParaRPr/>
          </a:p>
          <a:p>
            <a:pPr indent="0" lvl="0" marL="0" rtl="0" algn="l">
              <a:lnSpc>
                <a:spcPct val="115000"/>
              </a:lnSpc>
              <a:spcBef>
                <a:spcPts val="0"/>
              </a:spcBef>
              <a:spcAft>
                <a:spcPts val="0"/>
              </a:spcAft>
              <a:buSzPct val="117647"/>
              <a:buNone/>
            </a:pPr>
            <a:r>
              <a:rPr lang="en-US"/>
              <a:t>Pour out upon us the power of your love,</a:t>
            </a:r>
            <a:endParaRPr/>
          </a:p>
          <a:p>
            <a:pPr indent="0" lvl="0" marL="0" rtl="0" algn="l">
              <a:lnSpc>
                <a:spcPct val="115000"/>
              </a:lnSpc>
              <a:spcBef>
                <a:spcPts val="0"/>
              </a:spcBef>
              <a:spcAft>
                <a:spcPts val="0"/>
              </a:spcAft>
              <a:buSzPct val="117647"/>
              <a:buNone/>
            </a:pPr>
            <a:r>
              <a:rPr lang="en-US"/>
              <a:t>that we may protect your creation.</a:t>
            </a:r>
            <a:endParaRPr/>
          </a:p>
          <a:p>
            <a:pPr indent="0" lvl="0" marL="0" rtl="0" algn="l">
              <a:lnSpc>
                <a:spcPct val="115000"/>
              </a:lnSpc>
              <a:spcBef>
                <a:spcPts val="0"/>
              </a:spcBef>
              <a:spcAft>
                <a:spcPts val="0"/>
              </a:spcAft>
              <a:buSzPct val="117647"/>
              <a:buNone/>
            </a:pPr>
            <a:r>
              <a:rPr lang="en-US"/>
              <a:t>Fill us with peace,</a:t>
            </a:r>
            <a:endParaRPr/>
          </a:p>
          <a:p>
            <a:pPr indent="0" lvl="0" marL="0" rtl="0" algn="l">
              <a:lnSpc>
                <a:spcPct val="115000"/>
              </a:lnSpc>
              <a:spcBef>
                <a:spcPts val="0"/>
              </a:spcBef>
              <a:spcAft>
                <a:spcPts val="0"/>
              </a:spcAft>
              <a:buSzPct val="117647"/>
              <a:buNone/>
            </a:pPr>
            <a:r>
              <a:rPr lang="en-US"/>
              <a:t>that we may live as brothers and sisters, harming no one.</a:t>
            </a:r>
            <a:endParaRPr/>
          </a:p>
          <a:p>
            <a:pPr indent="0" lvl="0" marL="0" rtl="0" algn="l">
              <a:lnSpc>
                <a:spcPct val="115000"/>
              </a:lnSpc>
              <a:spcBef>
                <a:spcPts val="0"/>
              </a:spcBef>
              <a:spcAft>
                <a:spcPts val="0"/>
              </a:spcAft>
              <a:buSzPct val="117647"/>
              <a:buNone/>
            </a:pPr>
            <a:r>
              <a:t/>
            </a:r>
            <a:endParaRPr/>
          </a:p>
          <a:p>
            <a:pPr indent="0" lvl="0" marL="0" rtl="0" algn="l">
              <a:lnSpc>
                <a:spcPct val="115000"/>
              </a:lnSpc>
              <a:spcBef>
                <a:spcPts val="0"/>
              </a:spcBef>
              <a:spcAft>
                <a:spcPts val="0"/>
              </a:spcAft>
              <a:buSzPct val="117647"/>
              <a:buNone/>
            </a:pPr>
            <a:r>
              <a:rPr lang="en-US"/>
              <a:t>God of the poor,</a:t>
            </a:r>
            <a:endParaRPr/>
          </a:p>
          <a:p>
            <a:pPr indent="0" lvl="0" marL="0" rtl="0" algn="l">
              <a:lnSpc>
                <a:spcPct val="115000"/>
              </a:lnSpc>
              <a:spcBef>
                <a:spcPts val="0"/>
              </a:spcBef>
              <a:spcAft>
                <a:spcPts val="0"/>
              </a:spcAft>
              <a:buSzPct val="117647"/>
              <a:buNone/>
            </a:pPr>
            <a:r>
              <a:rPr lang="en-US"/>
              <a:t>help us care for those forgotten and abandoned,</a:t>
            </a:r>
            <a:endParaRPr/>
          </a:p>
          <a:p>
            <a:pPr indent="0" lvl="0" marL="0" rtl="0" algn="l">
              <a:lnSpc>
                <a:spcPct val="115000"/>
              </a:lnSpc>
              <a:spcBef>
                <a:spcPts val="0"/>
              </a:spcBef>
              <a:spcAft>
                <a:spcPts val="0"/>
              </a:spcAft>
              <a:buSzPct val="117647"/>
              <a:buNone/>
            </a:pPr>
            <a:r>
              <a:rPr lang="en-US"/>
              <a:t>so precious in your eyes.</a:t>
            </a:r>
            <a:endParaRPr/>
          </a:p>
          <a:p>
            <a:pPr indent="0" lvl="0" marL="0" rtl="0" algn="l">
              <a:lnSpc>
                <a:spcPct val="115000"/>
              </a:lnSpc>
              <a:spcBef>
                <a:spcPts val="0"/>
              </a:spcBef>
              <a:spcAft>
                <a:spcPts val="0"/>
              </a:spcAft>
              <a:buSzPct val="117647"/>
              <a:buNone/>
            </a:pPr>
            <a:r>
              <a:rPr lang="en-US"/>
              <a:t>May we protect the world and not prey on it,</a:t>
            </a:r>
            <a:endParaRPr/>
          </a:p>
          <a:p>
            <a:pPr indent="0" lvl="0" marL="0" rtl="0" algn="l">
              <a:lnSpc>
                <a:spcPct val="115000"/>
              </a:lnSpc>
              <a:spcBef>
                <a:spcPts val="0"/>
              </a:spcBef>
              <a:spcAft>
                <a:spcPts val="0"/>
              </a:spcAft>
              <a:buSzPct val="117647"/>
              <a:buNone/>
            </a:pPr>
            <a:r>
              <a:rPr lang="en-US"/>
              <a:t>sowing beauty, not destruction.</a:t>
            </a:r>
            <a:endParaRPr/>
          </a:p>
        </p:txBody>
      </p:sp>
      <p:sp>
        <p:nvSpPr>
          <p:cNvPr id="68" name="Google Shape;68;p2"/>
          <p:cNvSpPr txBox="1"/>
          <p:nvPr/>
        </p:nvSpPr>
        <p:spPr>
          <a:xfrm>
            <a:off x="4086578" y="445025"/>
            <a:ext cx="4885648" cy="3746903"/>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800"/>
              <a:buFont typeface="EB Garamond"/>
              <a:buNone/>
            </a:pPr>
            <a:r>
              <a:rPr b="0" i="0" lang="en-US" sz="1500" u="none" cap="none" strike="noStrike">
                <a:solidFill>
                  <a:schemeClr val="dk1"/>
                </a:solidFill>
                <a:latin typeface="EB Garamond"/>
                <a:ea typeface="EB Garamond"/>
                <a:cs typeface="EB Garamond"/>
                <a:sym typeface="EB Garamond"/>
              </a:rPr>
              <a:t>Touch the hearts of those who seek gain</a:t>
            </a:r>
            <a:endParaRPr/>
          </a:p>
          <a:p>
            <a:pPr indent="0" lvl="0" marL="0" marR="0" rtl="0" algn="l">
              <a:lnSpc>
                <a:spcPct val="115000"/>
              </a:lnSpc>
              <a:spcBef>
                <a:spcPts val="0"/>
              </a:spcBef>
              <a:spcAft>
                <a:spcPts val="0"/>
              </a:spcAft>
              <a:buClr>
                <a:schemeClr val="dk1"/>
              </a:buClr>
              <a:buSzPts val="1800"/>
              <a:buFont typeface="EB Garamond"/>
              <a:buNone/>
            </a:pPr>
            <a:r>
              <a:rPr b="0" i="0" lang="en-US" sz="1500" u="none" cap="none" strike="noStrike">
                <a:solidFill>
                  <a:schemeClr val="dk1"/>
                </a:solidFill>
                <a:latin typeface="EB Garamond"/>
                <a:ea typeface="EB Garamond"/>
                <a:cs typeface="EB Garamond"/>
                <a:sym typeface="EB Garamond"/>
              </a:rPr>
              <a:t>at the cost of the earth and the vulnerable.</a:t>
            </a:r>
            <a:endParaRPr/>
          </a:p>
          <a:p>
            <a:pPr indent="0" lvl="0" marL="0" marR="0" rtl="0" algn="l">
              <a:lnSpc>
                <a:spcPct val="115000"/>
              </a:lnSpc>
              <a:spcBef>
                <a:spcPts val="0"/>
              </a:spcBef>
              <a:spcAft>
                <a:spcPts val="0"/>
              </a:spcAft>
              <a:buClr>
                <a:schemeClr val="dk1"/>
              </a:buClr>
              <a:buSzPts val="1800"/>
              <a:buFont typeface="EB Garamond"/>
              <a:buNone/>
            </a:pPr>
            <a:r>
              <a:rPr b="0" i="0" lang="en-US" sz="1500" u="none" cap="none" strike="noStrike">
                <a:solidFill>
                  <a:schemeClr val="dk1"/>
                </a:solidFill>
                <a:latin typeface="EB Garamond"/>
                <a:ea typeface="EB Garamond"/>
                <a:cs typeface="EB Garamond"/>
                <a:sym typeface="EB Garamond"/>
              </a:rPr>
              <a:t>Teach us to see the worth of each living thing,</a:t>
            </a:r>
            <a:endParaRPr/>
          </a:p>
          <a:p>
            <a:pPr indent="0" lvl="0" marL="0" marR="0" rtl="0" algn="l">
              <a:lnSpc>
                <a:spcPct val="115000"/>
              </a:lnSpc>
              <a:spcBef>
                <a:spcPts val="0"/>
              </a:spcBef>
              <a:spcAft>
                <a:spcPts val="0"/>
              </a:spcAft>
              <a:buClr>
                <a:schemeClr val="dk1"/>
              </a:buClr>
              <a:buSzPts val="1800"/>
              <a:buFont typeface="EB Garamond"/>
              <a:buNone/>
            </a:pPr>
            <a:r>
              <a:rPr b="0" i="0" lang="en-US" sz="1500" u="none" cap="none" strike="noStrike">
                <a:solidFill>
                  <a:schemeClr val="dk1"/>
                </a:solidFill>
                <a:latin typeface="EB Garamond"/>
                <a:ea typeface="EB Garamond"/>
                <a:cs typeface="EB Garamond"/>
                <a:sym typeface="EB Garamond"/>
              </a:rPr>
              <a:t>to walk gently with all creation,</a:t>
            </a:r>
            <a:endParaRPr/>
          </a:p>
          <a:p>
            <a:pPr indent="0" lvl="0" marL="0" marR="0" rtl="0" algn="l">
              <a:lnSpc>
                <a:spcPct val="115000"/>
              </a:lnSpc>
              <a:spcBef>
                <a:spcPts val="0"/>
              </a:spcBef>
              <a:spcAft>
                <a:spcPts val="0"/>
              </a:spcAft>
              <a:buClr>
                <a:schemeClr val="dk1"/>
              </a:buClr>
              <a:buSzPts val="1800"/>
              <a:buFont typeface="EB Garamond"/>
              <a:buNone/>
            </a:pPr>
            <a:r>
              <a:rPr b="0" i="0" lang="en-US" sz="1500" u="none" cap="none" strike="noStrike">
                <a:solidFill>
                  <a:schemeClr val="dk1"/>
                </a:solidFill>
                <a:latin typeface="EB Garamond"/>
                <a:ea typeface="EB Garamond"/>
                <a:cs typeface="EB Garamond"/>
                <a:sym typeface="EB Garamond"/>
              </a:rPr>
              <a:t>and to strive for justice, love, and peace.</a:t>
            </a:r>
            <a:endParaRPr/>
          </a:p>
          <a:p>
            <a:pPr indent="0" lvl="0" marL="0" marR="0" rtl="0" algn="l">
              <a:lnSpc>
                <a:spcPct val="115000"/>
              </a:lnSpc>
              <a:spcBef>
                <a:spcPts val="0"/>
              </a:spcBef>
              <a:spcAft>
                <a:spcPts val="0"/>
              </a:spcAft>
              <a:buClr>
                <a:schemeClr val="dk1"/>
              </a:buClr>
              <a:buSzPts val="1800"/>
              <a:buFont typeface="EB Garamond"/>
              <a:buNone/>
            </a:pPr>
            <a:r>
              <a:t/>
            </a:r>
            <a:endParaRPr b="0" i="0" sz="1500" u="none" cap="none" strike="noStrike">
              <a:solidFill>
                <a:schemeClr val="dk1"/>
              </a:solidFill>
              <a:latin typeface="EB Garamond"/>
              <a:ea typeface="EB Garamond"/>
              <a:cs typeface="EB Garamond"/>
              <a:sym typeface="EB Garamond"/>
            </a:endParaRPr>
          </a:p>
          <a:p>
            <a:pPr indent="0" lvl="0" marL="0" marR="0" rtl="0" algn="l">
              <a:lnSpc>
                <a:spcPct val="115000"/>
              </a:lnSpc>
              <a:spcBef>
                <a:spcPts val="0"/>
              </a:spcBef>
              <a:spcAft>
                <a:spcPts val="0"/>
              </a:spcAft>
              <a:buClr>
                <a:schemeClr val="dk1"/>
              </a:buClr>
              <a:buSzPts val="1800"/>
              <a:buFont typeface="EB Garamond"/>
              <a:buNone/>
            </a:pPr>
            <a:r>
              <a:rPr b="0" i="0" lang="en-US" sz="1500" u="none" cap="none" strike="noStrike">
                <a:solidFill>
                  <a:schemeClr val="dk1"/>
                </a:solidFill>
                <a:latin typeface="EB Garamond"/>
                <a:ea typeface="EB Garamond"/>
                <a:cs typeface="EB Garamond"/>
                <a:sym typeface="EB Garamond"/>
              </a:rPr>
              <a:t>God of justice,</a:t>
            </a:r>
            <a:endParaRPr/>
          </a:p>
          <a:p>
            <a:pPr indent="0" lvl="0" marL="0" marR="0" rtl="0" algn="l">
              <a:lnSpc>
                <a:spcPct val="115000"/>
              </a:lnSpc>
              <a:spcBef>
                <a:spcPts val="0"/>
              </a:spcBef>
              <a:spcAft>
                <a:spcPts val="0"/>
              </a:spcAft>
              <a:buClr>
                <a:schemeClr val="dk1"/>
              </a:buClr>
              <a:buSzPts val="1800"/>
              <a:buFont typeface="EB Garamond"/>
              <a:buNone/>
            </a:pPr>
            <a:r>
              <a:rPr b="0" i="0" lang="en-US" sz="1500" u="none" cap="none" strike="noStrike">
                <a:solidFill>
                  <a:schemeClr val="dk1"/>
                </a:solidFill>
                <a:latin typeface="EB Garamond"/>
                <a:ea typeface="EB Garamond"/>
                <a:cs typeface="EB Garamond"/>
                <a:sym typeface="EB Garamond"/>
              </a:rPr>
              <a:t>give us the courage to raise our voices on behalf of your creation</a:t>
            </a:r>
            <a:endParaRPr/>
          </a:p>
          <a:p>
            <a:pPr indent="0" lvl="0" marL="0" marR="0" rtl="0" algn="l">
              <a:lnSpc>
                <a:spcPct val="115000"/>
              </a:lnSpc>
              <a:spcBef>
                <a:spcPts val="0"/>
              </a:spcBef>
              <a:spcAft>
                <a:spcPts val="0"/>
              </a:spcAft>
              <a:buClr>
                <a:schemeClr val="dk1"/>
              </a:buClr>
              <a:buSzPts val="1800"/>
              <a:buFont typeface="EB Garamond"/>
              <a:buNone/>
            </a:pPr>
            <a:r>
              <a:rPr b="0" i="0" lang="en-US" sz="1500" u="none" cap="none" strike="noStrike">
                <a:solidFill>
                  <a:schemeClr val="dk1"/>
                </a:solidFill>
                <a:latin typeface="EB Garamond"/>
                <a:ea typeface="EB Garamond"/>
                <a:cs typeface="EB Garamond"/>
                <a:sym typeface="EB Garamond"/>
              </a:rPr>
              <a:t>and the wisdom to advocate with love and truth.</a:t>
            </a:r>
            <a:endParaRPr/>
          </a:p>
          <a:p>
            <a:pPr indent="0" lvl="0" marL="0" marR="0" rtl="0" algn="l">
              <a:lnSpc>
                <a:spcPct val="115000"/>
              </a:lnSpc>
              <a:spcBef>
                <a:spcPts val="0"/>
              </a:spcBef>
              <a:spcAft>
                <a:spcPts val="0"/>
              </a:spcAft>
              <a:buClr>
                <a:schemeClr val="dk1"/>
              </a:buClr>
              <a:buSzPts val="1800"/>
              <a:buFont typeface="EB Garamond"/>
              <a:buNone/>
            </a:pPr>
            <a:r>
              <a:rPr b="0" i="0" lang="en-US" sz="1500" u="none" cap="none" strike="noStrike">
                <a:solidFill>
                  <a:schemeClr val="dk1"/>
                </a:solidFill>
                <a:latin typeface="EB Garamond"/>
                <a:ea typeface="EB Garamond"/>
                <a:cs typeface="EB Garamond"/>
                <a:sym typeface="EB Garamond"/>
              </a:rPr>
              <a:t>Guide our efforts to shape policies rooted in the common good.</a:t>
            </a:r>
            <a:endParaRPr/>
          </a:p>
          <a:p>
            <a:pPr indent="0" lvl="0" marL="0" marR="0" rtl="0" algn="l">
              <a:lnSpc>
                <a:spcPct val="115000"/>
              </a:lnSpc>
              <a:spcBef>
                <a:spcPts val="0"/>
              </a:spcBef>
              <a:spcAft>
                <a:spcPts val="0"/>
              </a:spcAft>
              <a:buClr>
                <a:schemeClr val="dk1"/>
              </a:buClr>
              <a:buSzPts val="1800"/>
              <a:buFont typeface="EB Garamond"/>
              <a:buNone/>
            </a:pPr>
            <a:r>
              <a:rPr b="0" i="0" lang="en-US" sz="1500" u="none" cap="none" strike="noStrike">
                <a:solidFill>
                  <a:schemeClr val="dk1"/>
                </a:solidFill>
                <a:latin typeface="EB Garamond"/>
                <a:ea typeface="EB Garamond"/>
                <a:cs typeface="EB Garamond"/>
                <a:sym typeface="EB Garamond"/>
              </a:rPr>
              <a:t>Help us work not for power, but for protection—</a:t>
            </a:r>
            <a:endParaRPr/>
          </a:p>
          <a:p>
            <a:pPr indent="0" lvl="0" marL="0" marR="0" rtl="0" algn="l">
              <a:lnSpc>
                <a:spcPct val="115000"/>
              </a:lnSpc>
              <a:spcBef>
                <a:spcPts val="0"/>
              </a:spcBef>
              <a:spcAft>
                <a:spcPts val="0"/>
              </a:spcAft>
              <a:buClr>
                <a:schemeClr val="dk1"/>
              </a:buClr>
              <a:buSzPts val="1800"/>
              <a:buFont typeface="EB Garamond"/>
              <a:buNone/>
            </a:pPr>
            <a:r>
              <a:rPr b="0" i="0" lang="en-US" sz="1500" u="none" cap="none" strike="noStrike">
                <a:solidFill>
                  <a:schemeClr val="dk1"/>
                </a:solidFill>
                <a:latin typeface="EB Garamond"/>
                <a:ea typeface="EB Garamond"/>
                <a:cs typeface="EB Garamond"/>
                <a:sym typeface="EB Garamond"/>
              </a:rPr>
              <a:t>of the earth, of the poor, and of future generations.</a:t>
            </a:r>
            <a:endParaRPr/>
          </a:p>
          <a:p>
            <a:pPr indent="0" lvl="0" marL="0" marR="0" rtl="0" algn="l">
              <a:lnSpc>
                <a:spcPct val="115000"/>
              </a:lnSpc>
              <a:spcBef>
                <a:spcPts val="0"/>
              </a:spcBef>
              <a:spcAft>
                <a:spcPts val="0"/>
              </a:spcAft>
              <a:buClr>
                <a:schemeClr val="dk1"/>
              </a:buClr>
              <a:buSzPts val="1800"/>
              <a:buFont typeface="EB Garamond"/>
              <a:buNone/>
            </a:pPr>
            <a:r>
              <a:rPr b="0" i="0" lang="en-US" sz="1500" u="none" cap="none" strike="noStrike">
                <a:solidFill>
                  <a:schemeClr val="dk1"/>
                </a:solidFill>
                <a:latin typeface="EB Garamond"/>
                <a:ea typeface="EB Garamond"/>
                <a:cs typeface="EB Garamond"/>
                <a:sym typeface="EB Garamond"/>
              </a:rPr>
              <a:t>May our advocacy reflect your mercy and your vision for a just world.</a:t>
            </a:r>
            <a:endParaRPr/>
          </a:p>
          <a:p>
            <a:pPr indent="0" lvl="0" marL="0" marR="0" rtl="0" algn="l">
              <a:lnSpc>
                <a:spcPct val="115000"/>
              </a:lnSpc>
              <a:spcBef>
                <a:spcPts val="0"/>
              </a:spcBef>
              <a:spcAft>
                <a:spcPts val="0"/>
              </a:spcAft>
              <a:buClr>
                <a:schemeClr val="dk1"/>
              </a:buClr>
              <a:buSzPts val="1800"/>
              <a:buFont typeface="EB Garamond"/>
              <a:buNone/>
            </a:pPr>
            <a:r>
              <a:t/>
            </a:r>
            <a:endParaRPr b="0" i="0" sz="1500" u="none" cap="none" strike="noStrike">
              <a:solidFill>
                <a:schemeClr val="dk1"/>
              </a:solidFill>
              <a:latin typeface="EB Garamond"/>
              <a:ea typeface="EB Garamond"/>
              <a:cs typeface="EB Garamond"/>
              <a:sym typeface="EB Garamond"/>
            </a:endParaRPr>
          </a:p>
          <a:p>
            <a:pPr indent="0" lvl="0" marL="0" marR="0" rtl="0" algn="l">
              <a:lnSpc>
                <a:spcPct val="115000"/>
              </a:lnSpc>
              <a:spcBef>
                <a:spcPts val="0"/>
              </a:spcBef>
              <a:spcAft>
                <a:spcPts val="0"/>
              </a:spcAft>
              <a:buClr>
                <a:schemeClr val="dk1"/>
              </a:buClr>
              <a:buSzPts val="1800"/>
              <a:buFont typeface="EB Garamond"/>
              <a:buNone/>
            </a:pPr>
            <a:r>
              <a:rPr b="0" i="0" lang="en-US" sz="1500" u="none" cap="none" strike="noStrike">
                <a:solidFill>
                  <a:schemeClr val="dk1"/>
                </a:solidFill>
                <a:latin typeface="EB Garamond"/>
                <a:ea typeface="EB Garamond"/>
                <a:cs typeface="EB Garamond"/>
                <a:sym typeface="EB Garamond"/>
              </a:rPr>
              <a:t>Amen.                 (Adapted from </a:t>
            </a:r>
            <a:r>
              <a:rPr b="0" i="1" lang="en-US" sz="1500" u="none" cap="none" strike="noStrike">
                <a:solidFill>
                  <a:schemeClr val="dk1"/>
                </a:solidFill>
                <a:latin typeface="EB Garamond"/>
                <a:ea typeface="EB Garamond"/>
                <a:cs typeface="EB Garamond"/>
                <a:sym typeface="EB Garamond"/>
              </a:rPr>
              <a:t>Laudato Si)</a:t>
            </a:r>
            <a:endParaRPr b="0" i="0" sz="1500" u="none" cap="none" strike="noStrike">
              <a:solidFill>
                <a:schemeClr val="dk1"/>
              </a:solidFill>
              <a:latin typeface="EB Garamond"/>
              <a:ea typeface="EB Garamond"/>
              <a:cs typeface="EB Garamond"/>
              <a:sym typeface="EB Garamon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29335"/>
        </a:solidFill>
      </p:bgPr>
    </p:bg>
    <p:spTree>
      <p:nvGrpSpPr>
        <p:cNvPr id="194" name="Shape 194"/>
        <p:cNvGrpSpPr/>
        <p:nvPr/>
      </p:nvGrpSpPr>
      <p:grpSpPr>
        <a:xfrm>
          <a:off x="0" y="0"/>
          <a:ext cx="0" cy="0"/>
          <a:chOff x="0" y="0"/>
          <a:chExt cx="0" cy="0"/>
        </a:xfrm>
      </p:grpSpPr>
      <p:sp>
        <p:nvSpPr>
          <p:cNvPr id="195" name="Google Shape;195;p20"/>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600"/>
              <a:buNone/>
            </a:pPr>
            <a:r>
              <a:rPr lang="en-US">
                <a:solidFill>
                  <a:schemeClr val="lt1"/>
                </a:solidFill>
              </a:rPr>
              <a:t>Step #3: Act</a:t>
            </a:r>
            <a:endParaRPr>
              <a:solidFill>
                <a:schemeClr val="l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Step #3: Act </a:t>
            </a:r>
            <a:endParaRPr/>
          </a:p>
        </p:txBody>
      </p:sp>
      <p:sp>
        <p:nvSpPr>
          <p:cNvPr id="201" name="Google Shape;201;p21"/>
          <p:cNvSpPr txBox="1"/>
          <p:nvPr>
            <p:ph idx="1" type="body"/>
          </p:nvPr>
        </p:nvSpPr>
        <p:spPr>
          <a:xfrm>
            <a:off x="311700" y="1152475"/>
            <a:ext cx="4557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b="1" lang="en-US"/>
              <a:t>Take Action</a:t>
            </a:r>
            <a:endParaRPr/>
          </a:p>
          <a:p>
            <a:pPr indent="-342900" lvl="0" marL="457200" rtl="0" algn="l">
              <a:lnSpc>
                <a:spcPct val="115000"/>
              </a:lnSpc>
              <a:spcBef>
                <a:spcPts val="0"/>
              </a:spcBef>
              <a:spcAft>
                <a:spcPts val="0"/>
              </a:spcAft>
              <a:buSzPts val="1800"/>
              <a:buChar char="●"/>
            </a:pPr>
            <a:r>
              <a:rPr b="1" lang="en-US"/>
              <a:t>Community Involvement</a:t>
            </a:r>
            <a:endParaRPr/>
          </a:p>
          <a:p>
            <a:pPr indent="-342900" lvl="0" marL="457200" rtl="0" algn="l">
              <a:lnSpc>
                <a:spcPct val="115000"/>
              </a:lnSpc>
              <a:spcBef>
                <a:spcPts val="0"/>
              </a:spcBef>
              <a:spcAft>
                <a:spcPts val="0"/>
              </a:spcAft>
              <a:buSzPts val="1800"/>
              <a:buChar char="●"/>
            </a:pPr>
            <a:r>
              <a:rPr b="1" lang="en-US"/>
              <a:t>Evaluate Outcomes</a:t>
            </a:r>
            <a:endParaRPr/>
          </a:p>
        </p:txBody>
      </p:sp>
      <p:pic>
        <p:nvPicPr>
          <p:cNvPr id="202" name="Google Shape;202;p21"/>
          <p:cNvPicPr preferRelativeResize="0"/>
          <p:nvPr/>
        </p:nvPicPr>
        <p:blipFill rotWithShape="1">
          <a:blip r:embed="rId3">
            <a:alphaModFix/>
          </a:blip>
          <a:srcRect b="0" l="24870" r="24672" t="0"/>
          <a:stretch/>
        </p:blipFill>
        <p:spPr>
          <a:xfrm>
            <a:off x="4707924" y="-38650"/>
            <a:ext cx="4707925" cy="52302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Step 3: What it means to “act”</a:t>
            </a:r>
            <a:endParaRPr/>
          </a:p>
        </p:txBody>
      </p:sp>
      <p:sp>
        <p:nvSpPr>
          <p:cNvPr id="208" name="Google Shape;208;p22"/>
          <p:cNvSpPr txBox="1"/>
          <p:nvPr>
            <p:ph idx="1" type="body"/>
          </p:nvPr>
        </p:nvSpPr>
        <p:spPr>
          <a:xfrm>
            <a:off x="311700" y="1048301"/>
            <a:ext cx="6128857" cy="3991025"/>
          </a:xfrm>
          <a:prstGeom prst="rect">
            <a:avLst/>
          </a:prstGeom>
          <a:noFill/>
          <a:ln>
            <a:noFill/>
          </a:ln>
        </p:spPr>
        <p:txBody>
          <a:bodyPr anchorCtr="0" anchor="t" bIns="91425" lIns="91425" spcFirstLastPara="1" rIns="91425" wrap="square" tIns="91425">
            <a:normAutofit fontScale="92500" lnSpcReduction="20000"/>
          </a:bodyPr>
          <a:lstStyle/>
          <a:p>
            <a:pPr indent="0" lvl="0" marL="114300" rtl="0" algn="l">
              <a:lnSpc>
                <a:spcPct val="115000"/>
              </a:lnSpc>
              <a:spcBef>
                <a:spcPts val="0"/>
              </a:spcBef>
              <a:spcAft>
                <a:spcPts val="0"/>
              </a:spcAft>
              <a:buSzPct val="108108"/>
              <a:buNone/>
            </a:pPr>
            <a:r>
              <a:rPr lang="en-US"/>
              <a:t>Our faith compels us not just to care, but to act — with courage, compassion, and commitment. </a:t>
            </a:r>
            <a:br>
              <a:rPr lang="en-US"/>
            </a:br>
            <a:endParaRPr/>
          </a:p>
          <a:p>
            <a:pPr indent="0" lvl="0" marL="114300" rtl="0" algn="l">
              <a:lnSpc>
                <a:spcPct val="115000"/>
              </a:lnSpc>
              <a:spcBef>
                <a:spcPts val="0"/>
              </a:spcBef>
              <a:spcAft>
                <a:spcPts val="0"/>
              </a:spcAft>
              <a:buSzPct val="108108"/>
              <a:buNone/>
            </a:pPr>
            <a:r>
              <a:rPr b="1" lang="en-US">
                <a:solidFill>
                  <a:srgbClr val="0285B1"/>
                </a:solidFill>
              </a:rPr>
              <a:t>Parish-Level Actions</a:t>
            </a:r>
            <a:endParaRPr/>
          </a:p>
          <a:p>
            <a:pPr indent="-342900" lvl="0" marL="457200" rtl="0" algn="l">
              <a:lnSpc>
                <a:spcPct val="115000"/>
              </a:lnSpc>
              <a:spcBef>
                <a:spcPts val="0"/>
              </a:spcBef>
              <a:spcAft>
                <a:spcPts val="0"/>
              </a:spcAft>
              <a:buSzPct val="108108"/>
              <a:buChar char="●"/>
            </a:pPr>
            <a:r>
              <a:rPr lang="en-US"/>
              <a:t>Launch green team, explore Laudato Si’ Action Platform</a:t>
            </a:r>
            <a:endParaRPr/>
          </a:p>
          <a:p>
            <a:pPr indent="-342900" lvl="0" marL="457200" rtl="0" algn="l">
              <a:lnSpc>
                <a:spcPct val="115000"/>
              </a:lnSpc>
              <a:spcBef>
                <a:spcPts val="0"/>
              </a:spcBef>
              <a:spcAft>
                <a:spcPts val="0"/>
              </a:spcAft>
              <a:buSzPct val="108108"/>
              <a:buChar char="●"/>
            </a:pPr>
            <a:r>
              <a:rPr lang="en-US"/>
              <a:t>Host a creation care liturgy or education event</a:t>
            </a:r>
            <a:endParaRPr/>
          </a:p>
          <a:p>
            <a:pPr indent="-342900" lvl="0" marL="457200" rtl="0" algn="l">
              <a:lnSpc>
                <a:spcPct val="115000"/>
              </a:lnSpc>
              <a:spcBef>
                <a:spcPts val="0"/>
              </a:spcBef>
              <a:spcAft>
                <a:spcPts val="0"/>
              </a:spcAft>
              <a:buSzPct val="108108"/>
              <a:buChar char="●"/>
            </a:pPr>
            <a:r>
              <a:rPr lang="en-US"/>
              <a:t>Reduce waste, improve energy use, or plant native gardens</a:t>
            </a:r>
            <a:endParaRPr/>
          </a:p>
          <a:p>
            <a:pPr indent="-342900" lvl="0" marL="457200" rtl="0" algn="l">
              <a:lnSpc>
                <a:spcPct val="115000"/>
              </a:lnSpc>
              <a:spcBef>
                <a:spcPts val="0"/>
              </a:spcBef>
              <a:spcAft>
                <a:spcPts val="0"/>
              </a:spcAft>
              <a:buSzPct val="108108"/>
              <a:buChar char="●"/>
            </a:pPr>
            <a:r>
              <a:rPr lang="en-US"/>
              <a:t>Launch education programs</a:t>
            </a:r>
            <a:br>
              <a:rPr lang="en-US"/>
            </a:br>
            <a:endParaRPr/>
          </a:p>
          <a:p>
            <a:pPr indent="0" lvl="0" marL="114300" rtl="0" algn="l">
              <a:lnSpc>
                <a:spcPct val="115000"/>
              </a:lnSpc>
              <a:spcBef>
                <a:spcPts val="0"/>
              </a:spcBef>
              <a:spcAft>
                <a:spcPts val="0"/>
              </a:spcAft>
              <a:buSzPct val="108108"/>
              <a:buNone/>
            </a:pPr>
            <a:r>
              <a:rPr b="1" lang="en-US">
                <a:solidFill>
                  <a:srgbClr val="0285B1"/>
                </a:solidFill>
              </a:rPr>
              <a:t>State/National-Level Advocacy</a:t>
            </a:r>
            <a:endParaRPr/>
          </a:p>
          <a:p>
            <a:pPr indent="-342900" lvl="0" marL="457200" rtl="0" algn="l">
              <a:lnSpc>
                <a:spcPct val="115000"/>
              </a:lnSpc>
              <a:spcBef>
                <a:spcPts val="0"/>
              </a:spcBef>
              <a:spcAft>
                <a:spcPts val="0"/>
              </a:spcAft>
              <a:buSzPct val="108108"/>
              <a:buChar char="●"/>
            </a:pPr>
            <a:r>
              <a:rPr lang="en-US"/>
              <a:t>Go to state capitol and meet with legislators about a bill</a:t>
            </a:r>
            <a:endParaRPr/>
          </a:p>
          <a:p>
            <a:pPr indent="-342900" lvl="0" marL="457200" rtl="0" algn="l">
              <a:lnSpc>
                <a:spcPct val="115000"/>
              </a:lnSpc>
              <a:spcBef>
                <a:spcPts val="0"/>
              </a:spcBef>
              <a:spcAft>
                <a:spcPts val="0"/>
              </a:spcAft>
              <a:buSzPct val="108108"/>
              <a:buChar char="●"/>
            </a:pPr>
            <a:r>
              <a:rPr lang="en-US"/>
              <a:t>Participate in national campaigns like Encounter for Our Common Home</a:t>
            </a:r>
            <a:endParaRPr/>
          </a:p>
          <a:p>
            <a:pPr indent="-342900" lvl="0" marL="457200" rtl="0" algn="l">
              <a:lnSpc>
                <a:spcPct val="115000"/>
              </a:lnSpc>
              <a:spcBef>
                <a:spcPts val="0"/>
              </a:spcBef>
              <a:spcAft>
                <a:spcPts val="0"/>
              </a:spcAft>
              <a:buSzPct val="108108"/>
              <a:buChar char="●"/>
            </a:pPr>
            <a:r>
              <a:rPr lang="en-US"/>
              <a:t>Letter-writing campaign or petition</a:t>
            </a:r>
            <a:endParaRPr/>
          </a:p>
          <a:p>
            <a:pPr indent="-342900" lvl="0" marL="457200" rtl="0" algn="l">
              <a:lnSpc>
                <a:spcPct val="115000"/>
              </a:lnSpc>
              <a:spcBef>
                <a:spcPts val="0"/>
              </a:spcBef>
              <a:spcAft>
                <a:spcPts val="0"/>
              </a:spcAft>
              <a:buSzPct val="108108"/>
              <a:buChar char="●"/>
            </a:pPr>
            <a:r>
              <a:rPr lang="en-US"/>
              <a:t>Speak at public hearings or submit comments on key policies</a:t>
            </a:r>
            <a:endParaRPr/>
          </a:p>
        </p:txBody>
      </p:sp>
      <p:pic>
        <p:nvPicPr>
          <p:cNvPr id="209" name="Google Shape;209;p22"/>
          <p:cNvPicPr preferRelativeResize="0"/>
          <p:nvPr/>
        </p:nvPicPr>
        <p:blipFill rotWithShape="1">
          <a:blip r:embed="rId3">
            <a:alphaModFix/>
          </a:blip>
          <a:srcRect b="0" l="0" r="0" t="0"/>
          <a:stretch/>
        </p:blipFill>
        <p:spPr>
          <a:xfrm rot="-187360">
            <a:off x="6283966" y="808852"/>
            <a:ext cx="2874027" cy="38141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3"/>
          <p:cNvSpPr/>
          <p:nvPr/>
        </p:nvSpPr>
        <p:spPr>
          <a:xfrm>
            <a:off x="1821850" y="1156350"/>
            <a:ext cx="7010400" cy="2830800"/>
          </a:xfrm>
          <a:prstGeom prst="wedgeRect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EB Garamond"/>
              <a:ea typeface="EB Garamond"/>
              <a:cs typeface="EB Garamond"/>
              <a:sym typeface="EB Garamond"/>
            </a:endParaRPr>
          </a:p>
        </p:txBody>
      </p:sp>
      <p:sp>
        <p:nvSpPr>
          <p:cNvPr id="215" name="Google Shape;215;p23"/>
          <p:cNvSpPr txBox="1"/>
          <p:nvPr>
            <p:ph type="title"/>
          </p:nvPr>
        </p:nvSpPr>
        <p:spPr>
          <a:xfrm>
            <a:off x="2081650" y="1301425"/>
            <a:ext cx="675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Small Group Discussion: Act</a:t>
            </a:r>
            <a:endParaRPr/>
          </a:p>
        </p:txBody>
      </p:sp>
      <p:sp>
        <p:nvSpPr>
          <p:cNvPr id="216" name="Google Shape;216;p23"/>
          <p:cNvSpPr txBox="1"/>
          <p:nvPr>
            <p:ph idx="1" type="body"/>
          </p:nvPr>
        </p:nvSpPr>
        <p:spPr>
          <a:xfrm>
            <a:off x="2081700" y="1874125"/>
            <a:ext cx="6750600" cy="196795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600"/>
              </a:spcBef>
              <a:spcAft>
                <a:spcPts val="0"/>
              </a:spcAft>
              <a:buSzPts val="1800"/>
              <a:buNone/>
            </a:pPr>
            <a:r>
              <a:rPr lang="en-US"/>
              <a:t>What’s one action our parish could take to care for creation more faithfully?</a:t>
            </a:r>
            <a:endParaRPr/>
          </a:p>
          <a:p>
            <a:pPr indent="0" lvl="0" marL="0" rtl="0" algn="l">
              <a:lnSpc>
                <a:spcPct val="115000"/>
              </a:lnSpc>
              <a:spcBef>
                <a:spcPts val="1200"/>
              </a:spcBef>
              <a:spcAft>
                <a:spcPts val="0"/>
              </a:spcAft>
              <a:buSzPts val="1800"/>
              <a:buNone/>
            </a:pPr>
            <a:r>
              <a:rPr lang="en-US"/>
              <a:t>How can we participate in advocacy efforts at the state or national level?</a:t>
            </a:r>
            <a:endParaRPr/>
          </a:p>
          <a:p>
            <a:pPr indent="0" lvl="0" marL="0" rtl="0" algn="l">
              <a:lnSpc>
                <a:spcPct val="115000"/>
              </a:lnSpc>
              <a:spcBef>
                <a:spcPts val="1200"/>
              </a:spcBef>
              <a:spcAft>
                <a:spcPts val="600"/>
              </a:spcAft>
              <a:buSzPts val="1800"/>
              <a:buNone/>
            </a:pPr>
            <a:r>
              <a:rPr lang="en-US"/>
              <a:t>What small step can you or your ministry commit to this month?</a:t>
            </a:r>
            <a:endParaRPr/>
          </a:p>
        </p:txBody>
      </p:sp>
      <p:sp>
        <p:nvSpPr>
          <p:cNvPr id="217" name="Google Shape;217;p23"/>
          <p:cNvSpPr txBox="1"/>
          <p:nvPr>
            <p:ph type="title"/>
          </p:nvPr>
        </p:nvSpPr>
        <p:spPr>
          <a:xfrm>
            <a:off x="363375" y="1569000"/>
            <a:ext cx="1291500" cy="2005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US" sz="12500">
                <a:solidFill>
                  <a:srgbClr val="0285B1"/>
                </a:solidFill>
              </a:rPr>
              <a:t>?</a:t>
            </a:r>
            <a:endParaRPr sz="12500">
              <a:solidFill>
                <a:srgbClr val="0285B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24"/>
          <p:cNvSpPr/>
          <p:nvPr/>
        </p:nvSpPr>
        <p:spPr>
          <a:xfrm>
            <a:off x="916150" y="1264125"/>
            <a:ext cx="685800" cy="3083400"/>
          </a:xfrm>
          <a:prstGeom prst="upDownArrow">
            <a:avLst>
              <a:gd fmla="val 50000" name="adj1"/>
              <a:gd fmla="val 50000" name="adj2"/>
            </a:avLst>
          </a:prstGeom>
          <a:solidFill>
            <a:schemeClr val="lt1"/>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EB Garamond"/>
              <a:ea typeface="EB Garamond"/>
              <a:cs typeface="EB Garamond"/>
              <a:sym typeface="EB Garamond"/>
            </a:endParaRPr>
          </a:p>
        </p:txBody>
      </p:sp>
      <p:sp>
        <p:nvSpPr>
          <p:cNvPr id="223" name="Google Shape;223;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Encounter GA: Advocacy Model for Social Change</a:t>
            </a:r>
            <a:endParaRPr/>
          </a:p>
        </p:txBody>
      </p:sp>
      <p:sp>
        <p:nvSpPr>
          <p:cNvPr id="224" name="Google Shape;224;p24"/>
          <p:cNvSpPr/>
          <p:nvPr/>
        </p:nvSpPr>
        <p:spPr>
          <a:xfrm>
            <a:off x="3711200" y="1473175"/>
            <a:ext cx="1648800" cy="762000"/>
          </a:xfrm>
          <a:prstGeom prst="rect">
            <a:avLst/>
          </a:prstGeom>
          <a:solidFill>
            <a:srgbClr val="0285B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500"/>
              <a:buFont typeface="Arial"/>
              <a:buNone/>
            </a:pPr>
            <a:r>
              <a:rPr b="1" i="0" lang="en-US" sz="2500" u="none" cap="none" strike="noStrike">
                <a:solidFill>
                  <a:schemeClr val="lt1"/>
                </a:solidFill>
                <a:latin typeface="Poppins"/>
                <a:ea typeface="Poppins"/>
                <a:cs typeface="Poppins"/>
                <a:sym typeface="Poppins"/>
              </a:rPr>
              <a:t>See</a:t>
            </a:r>
            <a:endParaRPr b="1" i="0" sz="2500" u="none" cap="none" strike="noStrike">
              <a:solidFill>
                <a:schemeClr val="lt1"/>
              </a:solidFill>
              <a:latin typeface="Poppins"/>
              <a:ea typeface="Poppins"/>
              <a:cs typeface="Poppins"/>
              <a:sym typeface="Poppins"/>
            </a:endParaRPr>
          </a:p>
        </p:txBody>
      </p:sp>
      <p:sp>
        <p:nvSpPr>
          <p:cNvPr id="225" name="Google Shape;225;p24"/>
          <p:cNvSpPr/>
          <p:nvPr/>
        </p:nvSpPr>
        <p:spPr>
          <a:xfrm>
            <a:off x="5159050" y="2950625"/>
            <a:ext cx="1648800" cy="762000"/>
          </a:xfrm>
          <a:prstGeom prst="rect">
            <a:avLst/>
          </a:prstGeom>
          <a:solidFill>
            <a:srgbClr val="BD4AA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500"/>
              <a:buFont typeface="Arial"/>
              <a:buNone/>
            </a:pPr>
            <a:r>
              <a:rPr b="1" i="0" lang="en-US" sz="2500" u="none" cap="none" strike="noStrike">
                <a:solidFill>
                  <a:schemeClr val="lt1"/>
                </a:solidFill>
                <a:latin typeface="Poppins"/>
                <a:ea typeface="Poppins"/>
                <a:cs typeface="Poppins"/>
                <a:sym typeface="Poppins"/>
              </a:rPr>
              <a:t>Judge</a:t>
            </a:r>
            <a:endParaRPr b="1" i="0" sz="2500" u="none" cap="none" strike="noStrike">
              <a:solidFill>
                <a:schemeClr val="lt1"/>
              </a:solidFill>
              <a:latin typeface="Poppins"/>
              <a:ea typeface="Poppins"/>
              <a:cs typeface="Poppins"/>
              <a:sym typeface="Poppins"/>
            </a:endParaRPr>
          </a:p>
        </p:txBody>
      </p:sp>
      <p:sp>
        <p:nvSpPr>
          <p:cNvPr id="226" name="Google Shape;226;p24"/>
          <p:cNvSpPr/>
          <p:nvPr/>
        </p:nvSpPr>
        <p:spPr>
          <a:xfrm>
            <a:off x="2336150" y="2950425"/>
            <a:ext cx="1648800" cy="762000"/>
          </a:xfrm>
          <a:prstGeom prst="rect">
            <a:avLst/>
          </a:prstGeom>
          <a:solidFill>
            <a:srgbClr val="72933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500"/>
              <a:buFont typeface="Arial"/>
              <a:buNone/>
            </a:pPr>
            <a:r>
              <a:rPr b="1" i="0" lang="en-US" sz="2500" u="none" cap="none" strike="noStrike">
                <a:solidFill>
                  <a:schemeClr val="lt1"/>
                </a:solidFill>
                <a:latin typeface="Poppins"/>
                <a:ea typeface="Poppins"/>
                <a:cs typeface="Poppins"/>
                <a:sym typeface="Poppins"/>
              </a:rPr>
              <a:t>Act</a:t>
            </a:r>
            <a:endParaRPr b="1" i="0" sz="2500" u="none" cap="none" strike="noStrike">
              <a:solidFill>
                <a:schemeClr val="lt1"/>
              </a:solidFill>
              <a:latin typeface="Poppins"/>
              <a:ea typeface="Poppins"/>
              <a:cs typeface="Poppins"/>
              <a:sym typeface="Poppins"/>
            </a:endParaRPr>
          </a:p>
        </p:txBody>
      </p:sp>
      <p:sp>
        <p:nvSpPr>
          <p:cNvPr id="227" name="Google Shape;227;p24"/>
          <p:cNvSpPr/>
          <p:nvPr/>
        </p:nvSpPr>
        <p:spPr>
          <a:xfrm rot="-2303314">
            <a:off x="3233184" y="2280851"/>
            <a:ext cx="346382" cy="572540"/>
          </a:xfrm>
          <a:prstGeom prst="rightArrow">
            <a:avLst>
              <a:gd fmla="val 50000" name="adj1"/>
              <a:gd fmla="val 50000" name="adj2"/>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EB Garamond"/>
              <a:ea typeface="EB Garamond"/>
              <a:cs typeface="EB Garamond"/>
              <a:sym typeface="EB Garamond"/>
            </a:endParaRPr>
          </a:p>
        </p:txBody>
      </p:sp>
      <p:sp>
        <p:nvSpPr>
          <p:cNvPr id="228" name="Google Shape;228;p24"/>
          <p:cNvSpPr/>
          <p:nvPr/>
        </p:nvSpPr>
        <p:spPr>
          <a:xfrm rot="2487388">
            <a:off x="5498416" y="2280827"/>
            <a:ext cx="346650" cy="572792"/>
          </a:xfrm>
          <a:prstGeom prst="rightArrow">
            <a:avLst>
              <a:gd fmla="val 50000" name="adj1"/>
              <a:gd fmla="val 50000" name="adj2"/>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EB Garamond"/>
              <a:ea typeface="EB Garamond"/>
              <a:cs typeface="EB Garamond"/>
              <a:sym typeface="EB Garamond"/>
            </a:endParaRPr>
          </a:p>
        </p:txBody>
      </p:sp>
      <p:sp>
        <p:nvSpPr>
          <p:cNvPr id="229" name="Google Shape;229;p24"/>
          <p:cNvSpPr/>
          <p:nvPr/>
        </p:nvSpPr>
        <p:spPr>
          <a:xfrm rot="10800000">
            <a:off x="4398738" y="3045075"/>
            <a:ext cx="346500" cy="572700"/>
          </a:xfrm>
          <a:prstGeom prst="rightArrow">
            <a:avLst>
              <a:gd fmla="val 50000" name="adj1"/>
              <a:gd fmla="val 50000" name="adj2"/>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EB Garamond"/>
              <a:ea typeface="EB Garamond"/>
              <a:cs typeface="EB Garamond"/>
              <a:sym typeface="EB Garamond"/>
            </a:endParaRPr>
          </a:p>
        </p:txBody>
      </p:sp>
      <p:sp>
        <p:nvSpPr>
          <p:cNvPr id="230" name="Google Shape;230;p24"/>
          <p:cNvSpPr/>
          <p:nvPr/>
        </p:nvSpPr>
        <p:spPr>
          <a:xfrm>
            <a:off x="523000" y="1765275"/>
            <a:ext cx="1472100" cy="2081100"/>
          </a:xfrm>
          <a:prstGeom prst="rect">
            <a:avLst/>
          </a:prstGeom>
          <a:solidFill>
            <a:schemeClr val="lt1"/>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EB Garamond"/>
                <a:ea typeface="EB Garamond"/>
                <a:cs typeface="EB Garamond"/>
                <a:sym typeface="EB Garamond"/>
              </a:rPr>
              <a:t>Individual</a:t>
            </a:r>
            <a:endParaRPr b="0" i="0" sz="1800" u="none" cap="none" strike="noStrike">
              <a:solidFill>
                <a:schemeClr val="dk1"/>
              </a:solidFill>
              <a:latin typeface="EB Garamond"/>
              <a:ea typeface="EB Garamond"/>
              <a:cs typeface="EB Garamond"/>
              <a:sym typeface="EB Garamond"/>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EB Garamond"/>
                <a:ea typeface="EB Garamond"/>
                <a:cs typeface="EB Garamond"/>
                <a:sym typeface="EB Garamond"/>
              </a:rPr>
              <a:t>Family</a:t>
            </a:r>
            <a:endParaRPr b="0" i="0" sz="1800" u="none" cap="none" strike="noStrike">
              <a:solidFill>
                <a:schemeClr val="dk1"/>
              </a:solidFill>
              <a:latin typeface="EB Garamond"/>
              <a:ea typeface="EB Garamond"/>
              <a:cs typeface="EB Garamond"/>
              <a:sym typeface="EB Garamond"/>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EB Garamond"/>
                <a:ea typeface="EB Garamond"/>
                <a:cs typeface="EB Garamond"/>
                <a:sym typeface="EB Garamond"/>
              </a:rPr>
              <a:t>Parish</a:t>
            </a:r>
            <a:endParaRPr b="0" i="0" sz="1800" u="none" cap="none" strike="noStrike">
              <a:solidFill>
                <a:schemeClr val="dk1"/>
              </a:solidFill>
              <a:latin typeface="EB Garamond"/>
              <a:ea typeface="EB Garamond"/>
              <a:cs typeface="EB Garamond"/>
              <a:sym typeface="EB Garamond"/>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EB Garamond"/>
                <a:ea typeface="EB Garamond"/>
                <a:cs typeface="EB Garamond"/>
                <a:sym typeface="EB Garamond"/>
              </a:rPr>
              <a:t>Community</a:t>
            </a:r>
            <a:endParaRPr b="0" i="0" sz="1800" u="none" cap="none" strike="noStrike">
              <a:solidFill>
                <a:schemeClr val="dk1"/>
              </a:solidFill>
              <a:latin typeface="EB Garamond"/>
              <a:ea typeface="EB Garamond"/>
              <a:cs typeface="EB Garamond"/>
              <a:sym typeface="EB Garamond"/>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EB Garamond"/>
                <a:ea typeface="EB Garamond"/>
                <a:cs typeface="EB Garamond"/>
                <a:sym typeface="EB Garamond"/>
              </a:rPr>
              <a:t>State/Country</a:t>
            </a:r>
            <a:r>
              <a:rPr b="1" i="0" lang="en-US" sz="1800" u="none" cap="none" strike="noStrike">
                <a:solidFill>
                  <a:schemeClr val="dk1"/>
                </a:solidFill>
                <a:latin typeface="EB Garamond"/>
                <a:ea typeface="EB Garamond"/>
                <a:cs typeface="EB Garamond"/>
                <a:sym typeface="EB Garamond"/>
              </a:rPr>
              <a:t> </a:t>
            </a:r>
            <a:endParaRPr b="1" i="0" sz="1800" u="none" cap="none" strike="noStrike">
              <a:solidFill>
                <a:schemeClr val="dk1"/>
              </a:solidFill>
              <a:latin typeface="EB Garamond"/>
              <a:ea typeface="EB Garamond"/>
              <a:cs typeface="EB Garamond"/>
              <a:sym typeface="EB Garamond"/>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EB Garamond"/>
                <a:ea typeface="EB Garamond"/>
                <a:cs typeface="EB Garamond"/>
                <a:sym typeface="EB Garamond"/>
              </a:rPr>
              <a:t>Planet</a:t>
            </a:r>
            <a:endParaRPr b="0" i="0" sz="1800" u="none" cap="none" strike="noStrike">
              <a:solidFill>
                <a:schemeClr val="dk1"/>
              </a:solidFill>
              <a:latin typeface="EB Garamond"/>
              <a:ea typeface="EB Garamond"/>
              <a:cs typeface="EB Garamond"/>
              <a:sym typeface="EB Garamond"/>
            </a:endParaRPr>
          </a:p>
        </p:txBody>
      </p:sp>
      <p:sp>
        <p:nvSpPr>
          <p:cNvPr id="231" name="Google Shape;231;p24"/>
          <p:cNvSpPr/>
          <p:nvPr/>
        </p:nvSpPr>
        <p:spPr>
          <a:xfrm>
            <a:off x="3711200" y="4196200"/>
            <a:ext cx="1648800" cy="529200"/>
          </a:xfrm>
          <a:prstGeom prst="rect">
            <a:avLst/>
          </a:prstGeom>
          <a:solidFill>
            <a:schemeClr val="lt1"/>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EB Garamond"/>
                <a:ea typeface="EB Garamond"/>
                <a:cs typeface="EB Garamond"/>
                <a:sym typeface="EB Garamond"/>
              </a:rPr>
              <a:t>Evaluation</a:t>
            </a:r>
            <a:endParaRPr b="0" i="0" sz="1800" u="none" cap="none" strike="noStrike">
              <a:solidFill>
                <a:schemeClr val="dk1"/>
              </a:solidFill>
              <a:latin typeface="EB Garamond"/>
              <a:ea typeface="EB Garamond"/>
              <a:cs typeface="EB Garamond"/>
              <a:sym typeface="EB Garamond"/>
            </a:endParaRPr>
          </a:p>
        </p:txBody>
      </p:sp>
      <p:sp>
        <p:nvSpPr>
          <p:cNvPr id="232" name="Google Shape;232;p24"/>
          <p:cNvSpPr/>
          <p:nvPr/>
        </p:nvSpPr>
        <p:spPr>
          <a:xfrm rot="-5400000">
            <a:off x="4414850" y="2851900"/>
            <a:ext cx="241500" cy="2447100"/>
          </a:xfrm>
          <a:prstGeom prst="leftBrace">
            <a:avLst>
              <a:gd fmla="val 50000" name="adj1"/>
              <a:gd fmla="val 50000" name="adj2"/>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EB Garamond"/>
              <a:ea typeface="EB Garamond"/>
              <a:cs typeface="EB Garamond"/>
              <a:sym typeface="EB Garamond"/>
            </a:endParaRPr>
          </a:p>
        </p:txBody>
      </p:sp>
      <p:sp>
        <p:nvSpPr>
          <p:cNvPr id="233" name="Google Shape;233;p24"/>
          <p:cNvSpPr/>
          <p:nvPr/>
        </p:nvSpPr>
        <p:spPr>
          <a:xfrm>
            <a:off x="6807850" y="2704625"/>
            <a:ext cx="241500" cy="1254000"/>
          </a:xfrm>
          <a:prstGeom prst="leftBrace">
            <a:avLst>
              <a:gd fmla="val 50000" name="adj1"/>
              <a:gd fmla="val 50000" name="adj2"/>
            </a:avLst>
          </a:prstGeom>
          <a:noFill/>
          <a:ln cap="flat" cmpd="sng" w="28575">
            <a:solidFill>
              <a:srgbClr val="BD4AA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EB Garamond"/>
              <a:ea typeface="EB Garamond"/>
              <a:cs typeface="EB Garamond"/>
              <a:sym typeface="EB Garamond"/>
            </a:endParaRPr>
          </a:p>
        </p:txBody>
      </p:sp>
      <p:sp>
        <p:nvSpPr>
          <p:cNvPr id="234" name="Google Shape;234;p24"/>
          <p:cNvSpPr/>
          <p:nvPr/>
        </p:nvSpPr>
        <p:spPr>
          <a:xfrm>
            <a:off x="7049350" y="2419350"/>
            <a:ext cx="1648800" cy="1776900"/>
          </a:xfrm>
          <a:prstGeom prst="rect">
            <a:avLst/>
          </a:prstGeom>
          <a:solidFill>
            <a:schemeClr val="lt1"/>
          </a:solidFill>
          <a:ln cap="flat" cmpd="sng" w="28575">
            <a:solidFill>
              <a:srgbClr val="BD4AA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EB Garamond"/>
                <a:ea typeface="EB Garamond"/>
                <a:cs typeface="EB Garamond"/>
                <a:sym typeface="EB Garamond"/>
              </a:rPr>
              <a:t>Analysis</a:t>
            </a:r>
            <a:endParaRPr b="0" i="0" sz="1800" u="none" cap="none" strike="noStrike">
              <a:solidFill>
                <a:schemeClr val="dk1"/>
              </a:solidFill>
              <a:latin typeface="EB Garamond"/>
              <a:ea typeface="EB Garamond"/>
              <a:cs typeface="EB Garamond"/>
              <a:sym typeface="EB Garamond"/>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EB Garamond"/>
                <a:ea typeface="EB Garamond"/>
                <a:cs typeface="EB Garamond"/>
                <a:sym typeface="EB Garamond"/>
              </a:rPr>
              <a:t>+</a:t>
            </a:r>
            <a:endParaRPr b="0" i="0" sz="1800" u="none" cap="none" strike="noStrike">
              <a:solidFill>
                <a:schemeClr val="dk1"/>
              </a:solidFill>
              <a:latin typeface="EB Garamond"/>
              <a:ea typeface="EB Garamond"/>
              <a:cs typeface="EB Garamond"/>
              <a:sym typeface="EB Garamond"/>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EB Garamond"/>
                <a:ea typeface="EB Garamond"/>
                <a:cs typeface="EB Garamond"/>
                <a:sym typeface="EB Garamond"/>
              </a:rPr>
              <a:t>Theological reflection</a:t>
            </a:r>
            <a:endParaRPr b="0" i="0" sz="1800" u="none" cap="none" strike="noStrike">
              <a:solidFill>
                <a:schemeClr val="dk1"/>
              </a:solidFill>
              <a:latin typeface="EB Garamond"/>
              <a:ea typeface="EB Garamond"/>
              <a:cs typeface="EB Garamond"/>
              <a:sym typeface="EB Garamon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Case Study: Composting at St. Thomas More, Decatur GA</a:t>
            </a:r>
            <a:endParaRPr/>
          </a:p>
        </p:txBody>
      </p:sp>
      <p:sp>
        <p:nvSpPr>
          <p:cNvPr id="240" name="Google Shape;240;p25"/>
          <p:cNvSpPr txBox="1"/>
          <p:nvPr>
            <p:ph idx="1" type="body"/>
          </p:nvPr>
        </p:nvSpPr>
        <p:spPr>
          <a:xfrm>
            <a:off x="311700" y="1454727"/>
            <a:ext cx="3470591" cy="3458720"/>
          </a:xfrm>
          <a:prstGeom prst="rect">
            <a:avLst/>
          </a:prstGeom>
          <a:noFill/>
          <a:ln>
            <a:noFill/>
          </a:ln>
        </p:spPr>
        <p:txBody>
          <a:bodyPr anchorCtr="0" anchor="t" bIns="91425" lIns="91425" spcFirstLastPara="1" rIns="91425" wrap="square" tIns="91425">
            <a:normAutofit fontScale="92500"/>
          </a:bodyPr>
          <a:lstStyle/>
          <a:p>
            <a:pPr indent="0" lvl="0" marL="0" rtl="0" algn="l">
              <a:lnSpc>
                <a:spcPct val="115000"/>
              </a:lnSpc>
              <a:spcBef>
                <a:spcPts val="0"/>
              </a:spcBef>
              <a:spcAft>
                <a:spcPts val="0"/>
              </a:spcAft>
              <a:buClr>
                <a:schemeClr val="dk1"/>
              </a:buClr>
              <a:buSzPct val="66066"/>
              <a:buFont typeface="Arial"/>
              <a:buNone/>
            </a:pPr>
            <a:r>
              <a:rPr b="1" lang="en-US"/>
              <a:t>See</a:t>
            </a:r>
            <a:r>
              <a:rPr lang="en-US"/>
              <a:t> – Parishioners observed lots of waste at fish-frys </a:t>
            </a:r>
            <a:endParaRPr/>
          </a:p>
          <a:p>
            <a:pPr indent="0" lvl="0" marL="0" rtl="0" algn="l">
              <a:lnSpc>
                <a:spcPct val="115000"/>
              </a:lnSpc>
              <a:spcBef>
                <a:spcPts val="1200"/>
              </a:spcBef>
              <a:spcAft>
                <a:spcPts val="0"/>
              </a:spcAft>
              <a:buClr>
                <a:schemeClr val="dk1"/>
              </a:buClr>
              <a:buSzPct val="66066"/>
              <a:buFont typeface="Arial"/>
              <a:buNone/>
            </a:pPr>
            <a:r>
              <a:rPr b="1" lang="en-US"/>
              <a:t>Judge</a:t>
            </a:r>
            <a:r>
              <a:rPr lang="en-US"/>
              <a:t> – Parishioners believed the waste was contrary to our parish’s values </a:t>
            </a:r>
            <a:endParaRPr/>
          </a:p>
          <a:p>
            <a:pPr indent="0" lvl="0" marL="0" rtl="0" algn="l">
              <a:lnSpc>
                <a:spcPct val="115000"/>
              </a:lnSpc>
              <a:spcBef>
                <a:spcPts val="1200"/>
              </a:spcBef>
              <a:spcAft>
                <a:spcPts val="1200"/>
              </a:spcAft>
              <a:buClr>
                <a:schemeClr val="dk1"/>
              </a:buClr>
              <a:buSzPct val="66066"/>
              <a:buFont typeface="Arial"/>
              <a:buNone/>
            </a:pPr>
            <a:r>
              <a:rPr b="1" lang="en-US"/>
              <a:t>Act</a:t>
            </a:r>
            <a:r>
              <a:rPr lang="en-US"/>
              <a:t> – Parishioners developed a composting program, educated parishioners, and even moved to real plates (no Styrofoam) and volunteered to wash dishes. </a:t>
            </a:r>
            <a:endParaRPr/>
          </a:p>
        </p:txBody>
      </p:sp>
      <p:pic>
        <p:nvPicPr>
          <p:cNvPr id="241" name="Google Shape;241;p25"/>
          <p:cNvPicPr preferRelativeResize="0"/>
          <p:nvPr/>
        </p:nvPicPr>
        <p:blipFill rotWithShape="1">
          <a:blip r:embed="rId3">
            <a:alphaModFix/>
          </a:blip>
          <a:srcRect b="0" l="0" r="0" t="0"/>
          <a:stretch/>
        </p:blipFill>
        <p:spPr>
          <a:xfrm rot="-538583">
            <a:off x="4141636" y="1441229"/>
            <a:ext cx="4219630" cy="3162394"/>
          </a:xfrm>
          <a:prstGeom prst="rect">
            <a:avLst/>
          </a:prstGeom>
          <a:noFill/>
          <a:ln>
            <a:noFill/>
          </a:ln>
        </p:spPr>
      </p:pic>
      <p:pic>
        <p:nvPicPr>
          <p:cNvPr id="242" name="Google Shape;242;p25"/>
          <p:cNvPicPr preferRelativeResize="0"/>
          <p:nvPr/>
        </p:nvPicPr>
        <p:blipFill rotWithShape="1">
          <a:blip r:embed="rId4">
            <a:alphaModFix/>
          </a:blip>
          <a:srcRect b="0" l="0" r="0" t="0"/>
          <a:stretch/>
        </p:blipFill>
        <p:spPr>
          <a:xfrm rot="479542">
            <a:off x="7046037" y="1904785"/>
            <a:ext cx="2707755" cy="320109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26"/>
          <p:cNvPicPr preferRelativeResize="0"/>
          <p:nvPr/>
        </p:nvPicPr>
        <p:blipFill rotWithShape="1">
          <a:blip r:embed="rId3">
            <a:alphaModFix/>
          </a:blip>
          <a:srcRect b="0" l="0" r="0" t="0"/>
          <a:stretch/>
        </p:blipFill>
        <p:spPr>
          <a:xfrm>
            <a:off x="1473150" y="1706425"/>
            <a:ext cx="3412803" cy="2559594"/>
          </a:xfrm>
          <a:prstGeom prst="rect">
            <a:avLst/>
          </a:prstGeom>
          <a:noFill/>
          <a:ln>
            <a:noFill/>
          </a:ln>
        </p:spPr>
      </p:pic>
      <p:sp>
        <p:nvSpPr>
          <p:cNvPr id="248" name="Google Shape;248;p26"/>
          <p:cNvSpPr txBox="1"/>
          <p:nvPr>
            <p:ph type="title"/>
          </p:nvPr>
        </p:nvSpPr>
        <p:spPr>
          <a:xfrm>
            <a:off x="382650" y="321606"/>
            <a:ext cx="83787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Case Study: Advocacy for the Okefenokee</a:t>
            </a:r>
            <a:endParaRPr/>
          </a:p>
        </p:txBody>
      </p:sp>
      <p:sp>
        <p:nvSpPr>
          <p:cNvPr id="249" name="Google Shape;249;p26"/>
          <p:cNvSpPr txBox="1"/>
          <p:nvPr>
            <p:ph idx="1" type="body"/>
          </p:nvPr>
        </p:nvSpPr>
        <p:spPr>
          <a:xfrm>
            <a:off x="5043055" y="1070699"/>
            <a:ext cx="3823854" cy="3878137"/>
          </a:xfrm>
          <a:prstGeom prst="rect">
            <a:avLst/>
          </a:prstGeom>
          <a:noFill/>
          <a:ln>
            <a:noFill/>
          </a:ln>
        </p:spPr>
        <p:txBody>
          <a:bodyPr anchorCtr="0" anchor="t" bIns="91425" lIns="91425" spcFirstLastPara="1" rIns="91425" wrap="square" tIns="91425">
            <a:normAutofit fontScale="92500" lnSpcReduction="10000"/>
          </a:bodyPr>
          <a:lstStyle/>
          <a:p>
            <a:pPr indent="0" lvl="0" marL="133350" rtl="0" algn="l">
              <a:lnSpc>
                <a:spcPct val="115000"/>
              </a:lnSpc>
              <a:spcBef>
                <a:spcPts val="0"/>
              </a:spcBef>
              <a:spcAft>
                <a:spcPts val="0"/>
              </a:spcAft>
              <a:buSzPct val="90090"/>
              <a:buNone/>
            </a:pPr>
            <a:r>
              <a:rPr b="1" lang="en-US"/>
              <a:t>See</a:t>
            </a:r>
            <a:r>
              <a:rPr lang="en-US"/>
              <a:t> – observed that mining company sought a permit that would damage hydrology of the swamp</a:t>
            </a:r>
            <a:endParaRPr/>
          </a:p>
          <a:p>
            <a:pPr indent="0" lvl="0" marL="133350" rtl="0" algn="l">
              <a:lnSpc>
                <a:spcPct val="115000"/>
              </a:lnSpc>
              <a:spcBef>
                <a:spcPts val="0"/>
              </a:spcBef>
              <a:spcAft>
                <a:spcPts val="0"/>
              </a:spcAft>
              <a:buSzPct val="90090"/>
              <a:buNone/>
            </a:pPr>
            <a:r>
              <a:t/>
            </a:r>
            <a:endParaRPr/>
          </a:p>
          <a:p>
            <a:pPr indent="0" lvl="0" marL="133350" rtl="0" algn="l">
              <a:lnSpc>
                <a:spcPct val="115000"/>
              </a:lnSpc>
              <a:spcBef>
                <a:spcPts val="0"/>
              </a:spcBef>
              <a:spcAft>
                <a:spcPts val="0"/>
              </a:spcAft>
              <a:buSzPct val="90090"/>
              <a:buNone/>
            </a:pPr>
            <a:r>
              <a:rPr b="1" lang="en-US"/>
              <a:t>Judge – </a:t>
            </a:r>
            <a:r>
              <a:rPr lang="en-US"/>
              <a:t>this action runs contrary to our common call to protect God’s creation</a:t>
            </a:r>
            <a:endParaRPr/>
          </a:p>
          <a:p>
            <a:pPr indent="0" lvl="0" marL="133350" rtl="0" algn="l">
              <a:lnSpc>
                <a:spcPct val="115000"/>
              </a:lnSpc>
              <a:spcBef>
                <a:spcPts val="0"/>
              </a:spcBef>
              <a:spcAft>
                <a:spcPts val="0"/>
              </a:spcAft>
              <a:buSzPct val="90090"/>
              <a:buNone/>
            </a:pPr>
            <a:r>
              <a:t/>
            </a:r>
            <a:endParaRPr/>
          </a:p>
          <a:p>
            <a:pPr indent="0" lvl="0" marL="133350" rtl="0" algn="l">
              <a:lnSpc>
                <a:spcPct val="115000"/>
              </a:lnSpc>
              <a:spcBef>
                <a:spcPts val="0"/>
              </a:spcBef>
              <a:spcAft>
                <a:spcPts val="0"/>
              </a:spcAft>
              <a:buSzPct val="90090"/>
              <a:buNone/>
            </a:pPr>
            <a:r>
              <a:rPr b="1" lang="en-US"/>
              <a:t>Act </a:t>
            </a:r>
            <a:r>
              <a:rPr lang="en-US"/>
              <a:t>– Encounter GA members attended Capitol Conservation Day (2024-25), partnered with advocacy organizations Georgia Water Coalition and Georgia Interfaith Power and Light, and held Encounter meetings with state legislators</a:t>
            </a:r>
            <a:endParaRPr/>
          </a:p>
        </p:txBody>
      </p:sp>
      <p:pic>
        <p:nvPicPr>
          <p:cNvPr id="250" name="Google Shape;250;p26"/>
          <p:cNvPicPr preferRelativeResize="0"/>
          <p:nvPr/>
        </p:nvPicPr>
        <p:blipFill rotWithShape="1">
          <a:blip r:embed="rId4">
            <a:alphaModFix/>
          </a:blip>
          <a:srcRect b="0" l="0" r="0" t="0"/>
          <a:stretch/>
        </p:blipFill>
        <p:spPr>
          <a:xfrm>
            <a:off x="-14974" y="3032011"/>
            <a:ext cx="4900925" cy="1916825"/>
          </a:xfrm>
          <a:prstGeom prst="rect">
            <a:avLst/>
          </a:prstGeom>
          <a:noFill/>
          <a:ln>
            <a:noFill/>
          </a:ln>
        </p:spPr>
      </p:pic>
      <p:pic>
        <p:nvPicPr>
          <p:cNvPr id="251" name="Google Shape;251;p26"/>
          <p:cNvPicPr preferRelativeResize="0"/>
          <p:nvPr/>
        </p:nvPicPr>
        <p:blipFill rotWithShape="1">
          <a:blip r:embed="rId5">
            <a:alphaModFix/>
          </a:blip>
          <a:srcRect b="15010" l="0" r="0" t="3799"/>
          <a:stretch/>
        </p:blipFill>
        <p:spPr>
          <a:xfrm>
            <a:off x="1473150" y="1070700"/>
            <a:ext cx="3412800" cy="1035825"/>
          </a:xfrm>
          <a:prstGeom prst="rect">
            <a:avLst/>
          </a:prstGeom>
          <a:noFill/>
          <a:ln>
            <a:noFill/>
          </a:ln>
        </p:spPr>
      </p:pic>
      <p:pic>
        <p:nvPicPr>
          <p:cNvPr id="252" name="Google Shape;252;p26"/>
          <p:cNvPicPr preferRelativeResize="0"/>
          <p:nvPr/>
        </p:nvPicPr>
        <p:blipFill rotWithShape="1">
          <a:blip r:embed="rId6">
            <a:alphaModFix/>
          </a:blip>
          <a:srcRect b="0" l="0" r="0" t="0"/>
          <a:stretch/>
        </p:blipFill>
        <p:spPr>
          <a:xfrm>
            <a:off x="-14974" y="1070700"/>
            <a:ext cx="2615083" cy="196131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Case Study: State-Level Energy Advocacy</a:t>
            </a:r>
            <a:endParaRPr/>
          </a:p>
        </p:txBody>
      </p:sp>
      <p:sp>
        <p:nvSpPr>
          <p:cNvPr id="258" name="Google Shape;258;p27"/>
          <p:cNvSpPr txBox="1"/>
          <p:nvPr>
            <p:ph idx="1" type="body"/>
          </p:nvPr>
        </p:nvSpPr>
        <p:spPr>
          <a:xfrm>
            <a:off x="311700" y="1152475"/>
            <a:ext cx="4260300" cy="3416400"/>
          </a:xfrm>
          <a:prstGeom prst="rect">
            <a:avLst/>
          </a:prstGeom>
          <a:noFill/>
          <a:ln>
            <a:noFill/>
          </a:ln>
        </p:spPr>
        <p:txBody>
          <a:bodyPr anchorCtr="0" anchor="t" bIns="91425" lIns="91425" spcFirstLastPara="1" rIns="91425" wrap="square" tIns="91425">
            <a:normAutofit fontScale="92500" lnSpcReduction="20000"/>
          </a:bodyPr>
          <a:lstStyle/>
          <a:p>
            <a:pPr indent="-342900" lvl="0" marL="457200" rtl="0" algn="l">
              <a:lnSpc>
                <a:spcPct val="115000"/>
              </a:lnSpc>
              <a:spcBef>
                <a:spcPts val="0"/>
              </a:spcBef>
              <a:spcAft>
                <a:spcPts val="0"/>
              </a:spcAft>
              <a:buSzPct val="108108"/>
              <a:buChar char="●"/>
            </a:pPr>
            <a:r>
              <a:rPr b="1" lang="en-US"/>
              <a:t>See</a:t>
            </a:r>
            <a:r>
              <a:rPr lang="en-US"/>
              <a:t> – Encounter GA members observed that decisions made by the Georgia Public Service Commission (PSC)  greatly influence energy policy </a:t>
            </a:r>
            <a:endParaRPr/>
          </a:p>
          <a:p>
            <a:pPr indent="0" lvl="0" marL="114300" rtl="0" algn="l">
              <a:lnSpc>
                <a:spcPct val="115000"/>
              </a:lnSpc>
              <a:spcBef>
                <a:spcPts val="0"/>
              </a:spcBef>
              <a:spcAft>
                <a:spcPts val="0"/>
              </a:spcAft>
              <a:buSzPct val="108108"/>
              <a:buNone/>
            </a:pPr>
            <a:r>
              <a:t/>
            </a:r>
            <a:endParaRPr/>
          </a:p>
          <a:p>
            <a:pPr indent="-342900" lvl="0" marL="457200" rtl="0" algn="l">
              <a:lnSpc>
                <a:spcPct val="115000"/>
              </a:lnSpc>
              <a:spcBef>
                <a:spcPts val="0"/>
              </a:spcBef>
              <a:spcAft>
                <a:spcPts val="0"/>
              </a:spcAft>
              <a:buSzPct val="108108"/>
              <a:buChar char="●"/>
            </a:pPr>
            <a:r>
              <a:rPr b="1" lang="en-US"/>
              <a:t>Judge</a:t>
            </a:r>
            <a:r>
              <a:rPr lang="en-US"/>
              <a:t> – Encounter GA members understand that decisions often don’t align with environmental protection</a:t>
            </a:r>
            <a:endParaRPr/>
          </a:p>
          <a:p>
            <a:pPr indent="-228600" lvl="0" marL="457200" rtl="0" algn="l">
              <a:lnSpc>
                <a:spcPct val="115000"/>
              </a:lnSpc>
              <a:spcBef>
                <a:spcPts val="0"/>
              </a:spcBef>
              <a:spcAft>
                <a:spcPts val="0"/>
              </a:spcAft>
              <a:buSzPct val="108108"/>
              <a:buNone/>
            </a:pPr>
            <a:r>
              <a:t/>
            </a:r>
            <a:endParaRPr/>
          </a:p>
          <a:p>
            <a:pPr indent="-342900" lvl="0" marL="457200" rtl="0" algn="l">
              <a:lnSpc>
                <a:spcPct val="115000"/>
              </a:lnSpc>
              <a:spcBef>
                <a:spcPts val="0"/>
              </a:spcBef>
              <a:spcAft>
                <a:spcPts val="0"/>
              </a:spcAft>
              <a:buSzPct val="108108"/>
              <a:buChar char="●"/>
            </a:pPr>
            <a:r>
              <a:rPr b="1" lang="en-US"/>
              <a:t>Act – </a:t>
            </a:r>
            <a:r>
              <a:rPr lang="en-US"/>
              <a:t>Encounter GA members attended public comment hearings, wrote op-eds, and will engage in get-out-the-vote activities for PSC elections in 2025</a:t>
            </a:r>
            <a:endParaRPr b="1"/>
          </a:p>
        </p:txBody>
      </p:sp>
      <p:pic>
        <p:nvPicPr>
          <p:cNvPr id="259" name="Google Shape;259;p27"/>
          <p:cNvPicPr preferRelativeResize="0"/>
          <p:nvPr/>
        </p:nvPicPr>
        <p:blipFill rotWithShape="1">
          <a:blip r:embed="rId3">
            <a:alphaModFix/>
          </a:blip>
          <a:srcRect b="0" l="0" r="0" t="0"/>
          <a:stretch/>
        </p:blipFill>
        <p:spPr>
          <a:xfrm rot="758066">
            <a:off x="6693430" y="1194155"/>
            <a:ext cx="2756872" cy="2383913"/>
          </a:xfrm>
          <a:prstGeom prst="rect">
            <a:avLst/>
          </a:prstGeom>
          <a:noFill/>
          <a:ln>
            <a:noFill/>
          </a:ln>
        </p:spPr>
      </p:pic>
      <p:pic>
        <p:nvPicPr>
          <p:cNvPr id="260" name="Google Shape;260;p27"/>
          <p:cNvPicPr preferRelativeResize="0"/>
          <p:nvPr/>
        </p:nvPicPr>
        <p:blipFill rotWithShape="1">
          <a:blip r:embed="rId4">
            <a:alphaModFix/>
          </a:blip>
          <a:srcRect b="0" l="0" r="0" t="0"/>
          <a:stretch/>
        </p:blipFill>
        <p:spPr>
          <a:xfrm rot="959376">
            <a:off x="5897193" y="3467595"/>
            <a:ext cx="3013676" cy="2128757"/>
          </a:xfrm>
          <a:prstGeom prst="rect">
            <a:avLst/>
          </a:prstGeom>
          <a:noFill/>
          <a:ln>
            <a:noFill/>
          </a:ln>
        </p:spPr>
      </p:pic>
      <p:pic>
        <p:nvPicPr>
          <p:cNvPr id="261" name="Google Shape;261;p27"/>
          <p:cNvPicPr preferRelativeResize="0"/>
          <p:nvPr/>
        </p:nvPicPr>
        <p:blipFill rotWithShape="1">
          <a:blip r:embed="rId5">
            <a:alphaModFix/>
          </a:blip>
          <a:srcRect b="0" l="27220" r="28601" t="0"/>
          <a:stretch/>
        </p:blipFill>
        <p:spPr>
          <a:xfrm rot="-306314">
            <a:off x="4857320" y="1624104"/>
            <a:ext cx="1947969" cy="246877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28"/>
          <p:cNvSpPr/>
          <p:nvPr/>
        </p:nvSpPr>
        <p:spPr>
          <a:xfrm>
            <a:off x="1821850" y="1156350"/>
            <a:ext cx="7010400" cy="2830800"/>
          </a:xfrm>
          <a:prstGeom prst="wedgeRect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EB Garamond"/>
              <a:ea typeface="EB Garamond"/>
              <a:cs typeface="EB Garamond"/>
              <a:sym typeface="EB Garamond"/>
            </a:endParaRPr>
          </a:p>
        </p:txBody>
      </p:sp>
      <p:sp>
        <p:nvSpPr>
          <p:cNvPr id="267" name="Google Shape;267;p28"/>
          <p:cNvSpPr txBox="1"/>
          <p:nvPr>
            <p:ph type="title"/>
          </p:nvPr>
        </p:nvSpPr>
        <p:spPr>
          <a:xfrm>
            <a:off x="2081650" y="1301425"/>
            <a:ext cx="675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For Discussion</a:t>
            </a:r>
            <a:endParaRPr/>
          </a:p>
        </p:txBody>
      </p:sp>
      <p:sp>
        <p:nvSpPr>
          <p:cNvPr id="268" name="Google Shape;268;p28"/>
          <p:cNvSpPr txBox="1"/>
          <p:nvPr>
            <p:ph idx="1" type="body"/>
          </p:nvPr>
        </p:nvSpPr>
        <p:spPr>
          <a:xfrm>
            <a:off x="2081700" y="2127575"/>
            <a:ext cx="6750600" cy="17145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US"/>
              <a:t>Which levels of actions (individual, parish and community, or state and global) have you engaged in? </a:t>
            </a:r>
            <a:endParaRPr/>
          </a:p>
          <a:p>
            <a:pPr indent="0" lvl="0" marL="0" rtl="0" algn="l">
              <a:lnSpc>
                <a:spcPct val="115000"/>
              </a:lnSpc>
              <a:spcBef>
                <a:spcPts val="1200"/>
              </a:spcBef>
              <a:spcAft>
                <a:spcPts val="1200"/>
              </a:spcAft>
              <a:buSzPts val="1800"/>
              <a:buNone/>
            </a:pPr>
            <a:r>
              <a:rPr lang="en-US"/>
              <a:t>Which areas do you find most exciting? Challenging? Difficult? </a:t>
            </a:r>
            <a:endParaRPr/>
          </a:p>
        </p:txBody>
      </p:sp>
      <p:sp>
        <p:nvSpPr>
          <p:cNvPr id="269" name="Google Shape;269;p28"/>
          <p:cNvSpPr txBox="1"/>
          <p:nvPr>
            <p:ph type="title"/>
          </p:nvPr>
        </p:nvSpPr>
        <p:spPr>
          <a:xfrm>
            <a:off x="363375" y="1569000"/>
            <a:ext cx="1291500" cy="2005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US" sz="12500">
                <a:solidFill>
                  <a:srgbClr val="0285B1"/>
                </a:solidFill>
              </a:rPr>
              <a:t>?</a:t>
            </a:r>
            <a:endParaRPr sz="12500">
              <a:solidFill>
                <a:srgbClr val="0285B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2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Next Steps</a:t>
            </a:r>
            <a:endParaRPr/>
          </a:p>
        </p:txBody>
      </p:sp>
      <p:sp>
        <p:nvSpPr>
          <p:cNvPr id="275" name="Google Shape;275;p2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US"/>
              <a:t>We completed a quick “see judge act” approach today. But usually, it takes a lot of time – listening, engaging, encountering, discerning, and moving together. </a:t>
            </a:r>
            <a:endParaRPr/>
          </a:p>
          <a:p>
            <a:pPr indent="0" lvl="0" marL="1143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en-US"/>
              <a:t>Successful advocacy initiatives move at the speed of trust – which is usually slow. Take your time and focus on process and relationships over outcomes. </a:t>
            </a:r>
            <a:endParaRPr/>
          </a:p>
          <a:p>
            <a:pPr indent="0" lvl="0" marL="1143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en-US"/>
              <a:t>Work with a core team (like a Care Creation Team) to begin seeing, listening, and assessing.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3"/>
          <p:cNvSpPr txBox="1"/>
          <p:nvPr>
            <p:ph type="title"/>
          </p:nvPr>
        </p:nvSpPr>
        <p:spPr>
          <a:xfrm>
            <a:off x="3245222" y="905921"/>
            <a:ext cx="5336065"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Who We Are: Encounter GA</a:t>
            </a:r>
            <a:endParaRPr/>
          </a:p>
        </p:txBody>
      </p:sp>
      <p:sp>
        <p:nvSpPr>
          <p:cNvPr id="74" name="Google Shape;74;p3"/>
          <p:cNvSpPr txBox="1"/>
          <p:nvPr>
            <p:ph idx="1" type="body"/>
          </p:nvPr>
        </p:nvSpPr>
        <p:spPr>
          <a:xfrm>
            <a:off x="311700" y="1833795"/>
            <a:ext cx="8520600" cy="2775035"/>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rPr lang="en-US"/>
              <a:t>Encounter GA is a </a:t>
            </a:r>
            <a:r>
              <a:rPr b="1" lang="en-US"/>
              <a:t>non-partisan and faith-based</a:t>
            </a:r>
            <a:r>
              <a:rPr lang="en-US"/>
              <a:t> </a:t>
            </a:r>
            <a:r>
              <a:rPr b="1" lang="en-US"/>
              <a:t>Catholic advocacy organization</a:t>
            </a:r>
            <a:r>
              <a:rPr lang="en-US"/>
              <a:t> building relationships with legislators to support climate solutions for Georgia and beyond. </a:t>
            </a:r>
            <a:endParaRPr/>
          </a:p>
          <a:p>
            <a:pPr indent="0" lvl="0" marL="0" rtl="0" algn="l">
              <a:lnSpc>
                <a:spcPct val="115000"/>
              </a:lnSpc>
              <a:spcBef>
                <a:spcPts val="1200"/>
              </a:spcBef>
              <a:spcAft>
                <a:spcPts val="0"/>
              </a:spcAft>
              <a:buSzPts val="1800"/>
              <a:buNone/>
            </a:pPr>
            <a:r>
              <a:rPr lang="en-US"/>
              <a:t>We are the Georgia Chapter of the Catholic Climate Covenant's Encounter for Our Common Home campaign.</a:t>
            </a:r>
            <a:endParaRPr/>
          </a:p>
          <a:p>
            <a:pPr indent="0" lvl="0" marL="0" rtl="0" algn="l">
              <a:lnSpc>
                <a:spcPct val="115000"/>
              </a:lnSpc>
              <a:spcBef>
                <a:spcPts val="1200"/>
              </a:spcBef>
              <a:spcAft>
                <a:spcPts val="0"/>
              </a:spcAft>
              <a:buClr>
                <a:schemeClr val="dk1"/>
              </a:buClr>
              <a:buSzPts val="1100"/>
              <a:buFont typeface="Arial"/>
              <a:buNone/>
            </a:pPr>
            <a:r>
              <a:rPr lang="en-US"/>
              <a:t>We are the </a:t>
            </a:r>
            <a:r>
              <a:rPr b="1" lang="en-US"/>
              <a:t>Advocacy Wing of the</a:t>
            </a:r>
            <a:r>
              <a:rPr lang="en-US"/>
              <a:t> </a:t>
            </a:r>
            <a:r>
              <a:rPr b="1" lang="en-US"/>
              <a:t>Laudato Si’ Initiative</a:t>
            </a:r>
            <a:r>
              <a:rPr lang="en-US"/>
              <a:t> of the Archdiocese of Atlanta.</a:t>
            </a:r>
            <a:endParaRPr/>
          </a:p>
          <a:p>
            <a:pPr indent="0" lvl="0" marL="0" rtl="0" algn="l">
              <a:lnSpc>
                <a:spcPct val="115000"/>
              </a:lnSpc>
              <a:spcBef>
                <a:spcPts val="1200"/>
              </a:spcBef>
              <a:spcAft>
                <a:spcPts val="0"/>
              </a:spcAft>
              <a:buClr>
                <a:schemeClr val="dk1"/>
              </a:buClr>
              <a:buSzPts val="1100"/>
              <a:buFont typeface="Arial"/>
              <a:buNone/>
            </a:pPr>
            <a:r>
              <a:rPr lang="en-US"/>
              <a:t>Learn more at </a:t>
            </a:r>
            <a:r>
              <a:rPr lang="en-US" u="sng">
                <a:solidFill>
                  <a:schemeClr val="hlink"/>
                </a:solidFill>
                <a:hlinkClick r:id="rId3"/>
              </a:rPr>
              <a:t>www.encounterga.org</a:t>
            </a:r>
            <a:r>
              <a:rPr lang="en-US"/>
              <a:t> </a:t>
            </a:r>
            <a:endParaRPr/>
          </a:p>
          <a:p>
            <a:pPr indent="0" lvl="0" marL="0" rtl="0" algn="l">
              <a:lnSpc>
                <a:spcPct val="115000"/>
              </a:lnSpc>
              <a:spcBef>
                <a:spcPts val="1200"/>
              </a:spcBef>
              <a:spcAft>
                <a:spcPts val="1200"/>
              </a:spcAft>
              <a:buSzPts val="1800"/>
              <a:buNone/>
            </a:pPr>
            <a:r>
              <a:t/>
            </a:r>
            <a:endParaRPr/>
          </a:p>
        </p:txBody>
      </p:sp>
      <p:pic>
        <p:nvPicPr>
          <p:cNvPr id="75" name="Google Shape;75;p3"/>
          <p:cNvPicPr preferRelativeResize="0"/>
          <p:nvPr/>
        </p:nvPicPr>
        <p:blipFill rotWithShape="1">
          <a:blip r:embed="rId4">
            <a:alphaModFix/>
          </a:blip>
          <a:srcRect b="0" l="0" r="0" t="0"/>
          <a:stretch/>
        </p:blipFill>
        <p:spPr>
          <a:xfrm>
            <a:off x="311700" y="659659"/>
            <a:ext cx="2697280" cy="10652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30"/>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600"/>
              <a:buNone/>
            </a:pPr>
            <a:r>
              <a:rPr lang="en-US"/>
              <a:t>Thank you!</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4"/>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4800"/>
              <a:buNone/>
            </a:pPr>
            <a:r>
              <a:rPr lang="en-US" sz="4200"/>
              <a:t>Why Advocacy? </a:t>
            </a:r>
            <a:br>
              <a:rPr lang="en-US" sz="4200"/>
            </a:br>
            <a:r>
              <a:rPr lang="en-US" sz="4200"/>
              <a:t>Why now?</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p5"/>
          <p:cNvSpPr/>
          <p:nvPr/>
        </p:nvSpPr>
        <p:spPr>
          <a:xfrm>
            <a:off x="5217459" y="-23150"/>
            <a:ext cx="3926541" cy="5143500"/>
          </a:xfrm>
          <a:prstGeom prst="rect">
            <a:avLst/>
          </a:pr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6" name="Google Shape;86;p5"/>
          <p:cNvSpPr txBox="1"/>
          <p:nvPr>
            <p:ph type="title"/>
          </p:nvPr>
        </p:nvSpPr>
        <p:spPr>
          <a:xfrm>
            <a:off x="408859" y="1677371"/>
            <a:ext cx="4423977" cy="2730417"/>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b="0" i="1" lang="en-US" sz="2500">
                <a:solidFill>
                  <a:schemeClr val="dk1"/>
                </a:solidFill>
                <a:latin typeface="Garamond"/>
                <a:ea typeface="Garamond"/>
                <a:cs typeface="Garamond"/>
                <a:sym typeface="Garamond"/>
              </a:rPr>
              <a:t>God blessed them, and God said to them, “Be fruitful and multiply, and fill the earth and subdue it; and have </a:t>
            </a:r>
            <a:r>
              <a:rPr b="0" i="1" lang="en-US" sz="2500" u="sng">
                <a:solidFill>
                  <a:schemeClr val="dk1"/>
                </a:solidFill>
                <a:latin typeface="Garamond"/>
                <a:ea typeface="Garamond"/>
                <a:cs typeface="Garamond"/>
                <a:sym typeface="Garamond"/>
              </a:rPr>
              <a:t>dominion</a:t>
            </a:r>
            <a:r>
              <a:rPr b="0" i="1" lang="en-US" sz="2500">
                <a:solidFill>
                  <a:schemeClr val="dk1"/>
                </a:solidFill>
                <a:latin typeface="Garamond"/>
                <a:ea typeface="Garamond"/>
                <a:cs typeface="Garamond"/>
                <a:sym typeface="Garamond"/>
              </a:rPr>
              <a:t> over the fish of the sea and over the bids of the air and over every living thing that moves upon the earth.” - Genesis 1:28</a:t>
            </a:r>
            <a:endParaRPr b="0" i="1" sz="2500">
              <a:solidFill>
                <a:schemeClr val="dk1"/>
              </a:solidFill>
              <a:latin typeface="Garamond"/>
              <a:ea typeface="Garamond"/>
              <a:cs typeface="Garamond"/>
              <a:sym typeface="Garamond"/>
            </a:endParaRPr>
          </a:p>
        </p:txBody>
      </p:sp>
      <p:sp>
        <p:nvSpPr>
          <p:cNvPr id="87" name="Google Shape;87;p5"/>
          <p:cNvSpPr txBox="1"/>
          <p:nvPr/>
        </p:nvSpPr>
        <p:spPr>
          <a:xfrm>
            <a:off x="5432610" y="991388"/>
            <a:ext cx="3326767" cy="3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US" sz="1800" u="sng" cap="none" strike="noStrike">
                <a:solidFill>
                  <a:srgbClr val="000000"/>
                </a:solidFill>
                <a:latin typeface="Garamond"/>
                <a:ea typeface="Garamond"/>
                <a:cs typeface="Garamond"/>
                <a:sym typeface="Garamond"/>
              </a:rPr>
              <a:t>Dominion</a:t>
            </a:r>
            <a:r>
              <a:rPr b="0" i="0" lang="en-US" sz="1800" u="none" cap="none" strike="noStrike">
                <a:solidFill>
                  <a:srgbClr val="000000"/>
                </a:solidFill>
                <a:latin typeface="Garamond"/>
                <a:ea typeface="Garamond"/>
                <a:cs typeface="Garamond"/>
                <a:sym typeface="Garamond"/>
              </a:rPr>
              <a:t> comes from the Hebrew word “radah”, which emphasizes </a:t>
            </a:r>
            <a:r>
              <a:rPr b="0" i="0" lang="en-US" sz="1800" u="sng" cap="none" strike="noStrike">
                <a:solidFill>
                  <a:srgbClr val="000000"/>
                </a:solidFill>
                <a:latin typeface="Garamond"/>
                <a:ea typeface="Garamond"/>
                <a:cs typeface="Garamond"/>
                <a:sym typeface="Garamond"/>
              </a:rPr>
              <a:t>stewardship and responsibility</a:t>
            </a:r>
            <a:r>
              <a:rPr b="0" i="0" lang="en-US" sz="1800" u="none" cap="none" strike="noStrike">
                <a:solidFill>
                  <a:srgbClr val="000000"/>
                </a:solidFill>
                <a:latin typeface="Garamond"/>
                <a:ea typeface="Garamond"/>
                <a:cs typeface="Garamond"/>
                <a:sym typeface="Garamond"/>
              </a:rPr>
              <a:t>. </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Garamond"/>
              <a:ea typeface="Garamond"/>
              <a:cs typeface="Garamond"/>
              <a:sym typeface="Garamond"/>
            </a:endParaRPr>
          </a:p>
          <a:p>
            <a:pPr indent="0" lvl="0" marL="0" marR="0" rtl="0" algn="l">
              <a:lnSpc>
                <a:spcPct val="100000"/>
              </a:lnSpc>
              <a:spcBef>
                <a:spcPts val="0"/>
              </a:spcBef>
              <a:spcAft>
                <a:spcPts val="0"/>
              </a:spcAft>
              <a:buNone/>
            </a:pPr>
            <a:r>
              <a:rPr b="0" i="0" lang="en-US" sz="1800" u="none" cap="none" strike="noStrike">
                <a:solidFill>
                  <a:srgbClr val="000000"/>
                </a:solidFill>
                <a:latin typeface="Garamond"/>
                <a:ea typeface="Garamond"/>
                <a:cs typeface="Garamond"/>
                <a:sym typeface="Garamond"/>
              </a:rPr>
              <a:t>In Laudato Si, Pope Francis argues harmony between God, humanity, and creation was broken when we tried to take God’s place and ignored our limits. This distorted our call to “have dominion” (Gen 1:28) and to “till and keep” the earth (Gen 2:15). </a:t>
            </a:r>
            <a:endParaRPr/>
          </a:p>
        </p:txBody>
      </p:sp>
      <p:sp>
        <p:nvSpPr>
          <p:cNvPr id="88" name="Google Shape;88;p5"/>
          <p:cNvSpPr txBox="1"/>
          <p:nvPr/>
        </p:nvSpPr>
        <p:spPr>
          <a:xfrm>
            <a:off x="384623" y="427095"/>
            <a:ext cx="4448213" cy="863823"/>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4800"/>
              <a:buFont typeface="Poppins"/>
              <a:buNone/>
            </a:pPr>
            <a:r>
              <a:rPr b="1" i="0" lang="en-US" sz="2500" u="none" cap="none" strike="noStrike">
                <a:solidFill>
                  <a:schemeClr val="dk1"/>
                </a:solidFill>
                <a:latin typeface="Poppins"/>
                <a:ea typeface="Poppins"/>
                <a:cs typeface="Poppins"/>
                <a:sym typeface="Poppins"/>
              </a:rPr>
              <a:t>God’s first mandate: Stewardship of Creation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500"/>
                                        <p:tgtEl>
                                          <p:spTgt spid="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 name="Shape 92"/>
        <p:cNvGrpSpPr/>
        <p:nvPr/>
      </p:nvGrpSpPr>
      <p:grpSpPr>
        <a:xfrm>
          <a:off x="0" y="0"/>
          <a:ext cx="0" cy="0"/>
          <a:chOff x="0" y="0"/>
          <a:chExt cx="0" cy="0"/>
        </a:xfrm>
      </p:grpSpPr>
      <p:sp>
        <p:nvSpPr>
          <p:cNvPr id="93" name="Google Shape;93;p6"/>
          <p:cNvSpPr/>
          <p:nvPr/>
        </p:nvSpPr>
        <p:spPr>
          <a:xfrm>
            <a:off x="5217459" y="0"/>
            <a:ext cx="3926541" cy="5143500"/>
          </a:xfrm>
          <a:prstGeom prst="rect">
            <a:avLst/>
          </a:pr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4" name="Google Shape;94;p6"/>
          <p:cNvSpPr txBox="1"/>
          <p:nvPr>
            <p:ph type="title"/>
          </p:nvPr>
        </p:nvSpPr>
        <p:spPr>
          <a:xfrm>
            <a:off x="408859" y="1677371"/>
            <a:ext cx="4423977" cy="2730417"/>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b="0" i="1" lang="en-US" sz="2000">
                <a:solidFill>
                  <a:schemeClr val="dk1"/>
                </a:solidFill>
                <a:latin typeface="Garamond"/>
                <a:ea typeface="Garamond"/>
                <a:cs typeface="Garamond"/>
                <a:sym typeface="Garamond"/>
              </a:rPr>
              <a:t>"A true ecological approach always becomes a social approach; it must integrate questions of justice in debates on the environment, so as to hear both the cry of the earth and the cry of the poor… Everything is connected. Concern for the environment thus needs to be joined to a sincere love for our fellow human beings and an unwavering commitment to resolving the problems of society." (Pope Francis, On Care for Our Common Home [Laudato Si'],nos. 49, 91)</a:t>
            </a:r>
            <a:endParaRPr/>
          </a:p>
        </p:txBody>
      </p:sp>
      <p:sp>
        <p:nvSpPr>
          <p:cNvPr id="95" name="Google Shape;95;p6"/>
          <p:cNvSpPr txBox="1"/>
          <p:nvPr/>
        </p:nvSpPr>
        <p:spPr>
          <a:xfrm>
            <a:off x="5432610" y="991388"/>
            <a:ext cx="3326767" cy="3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Garamond"/>
                <a:ea typeface="Garamond"/>
                <a:cs typeface="Garamond"/>
                <a:sym typeface="Garamond"/>
              </a:rPr>
              <a:t>Catholic Social Teaching states clearly that Care for Creation is a part of our responsibility as Catholics. </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Garamond"/>
              <a:ea typeface="Garamond"/>
              <a:cs typeface="Garamond"/>
              <a:sym typeface="Garamond"/>
            </a:endParaRPr>
          </a:p>
          <a:p>
            <a:pPr indent="0" lvl="0" marL="0" marR="0" rtl="0" algn="l">
              <a:lnSpc>
                <a:spcPct val="100000"/>
              </a:lnSpc>
              <a:spcBef>
                <a:spcPts val="0"/>
              </a:spcBef>
              <a:spcAft>
                <a:spcPts val="0"/>
              </a:spcAft>
              <a:buNone/>
            </a:pPr>
            <a:r>
              <a:rPr b="0" i="0" lang="en-US" sz="1800" u="none" cap="none" strike="noStrike">
                <a:solidFill>
                  <a:srgbClr val="000000"/>
                </a:solidFill>
                <a:latin typeface="Garamond"/>
                <a:ea typeface="Garamond"/>
                <a:cs typeface="Garamond"/>
                <a:sym typeface="Garamond"/>
              </a:rPr>
              <a:t>St. Francis who speaks of “Brother Sun, Sister Moon” in the Canticle of the Creatures reminds us of the importance of relationship with our earth and with its people, including the poor and vulnerable. </a:t>
            </a:r>
            <a:endParaRPr/>
          </a:p>
        </p:txBody>
      </p:sp>
      <p:sp>
        <p:nvSpPr>
          <p:cNvPr id="96" name="Google Shape;96;p6"/>
          <p:cNvSpPr txBox="1"/>
          <p:nvPr/>
        </p:nvSpPr>
        <p:spPr>
          <a:xfrm>
            <a:off x="384623" y="427095"/>
            <a:ext cx="4448213" cy="863823"/>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4800"/>
              <a:buFont typeface="Poppins"/>
              <a:buNone/>
            </a:pPr>
            <a:r>
              <a:rPr b="1" i="0" lang="en-US" sz="2500" u="none" cap="none" strike="noStrike">
                <a:solidFill>
                  <a:schemeClr val="dk1"/>
                </a:solidFill>
                <a:latin typeface="Poppins"/>
                <a:ea typeface="Poppins"/>
                <a:cs typeface="Poppins"/>
                <a:sym typeface="Poppins"/>
              </a:rPr>
              <a:t>Care for Creation is a core theme of CST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
                                        </p:tgtEl>
                                        <p:attrNameLst>
                                          <p:attrName>style.visibility</p:attrName>
                                        </p:attrNameLst>
                                      </p:cBhvr>
                                      <p:to>
                                        <p:strVal val="visible"/>
                                      </p:to>
                                    </p:set>
                                    <p:animEffect filter="fade" transition="in">
                                      <p:cBhvr>
                                        <p:cTn dur="500"/>
                                        <p:tgtEl>
                                          <p:spTgt spid="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Urgency of the Crisis</a:t>
            </a:r>
            <a:endParaRPr/>
          </a:p>
        </p:txBody>
      </p:sp>
      <p:sp>
        <p:nvSpPr>
          <p:cNvPr id="102" name="Google Shape;102;p7"/>
          <p:cNvSpPr txBox="1"/>
          <p:nvPr>
            <p:ph idx="1" type="body"/>
          </p:nvPr>
        </p:nvSpPr>
        <p:spPr>
          <a:xfrm>
            <a:off x="311700" y="1152474"/>
            <a:ext cx="4136732" cy="3991026"/>
          </a:xfrm>
          <a:prstGeom prst="rect">
            <a:avLst/>
          </a:prstGeom>
          <a:noFill/>
          <a:ln>
            <a:noFill/>
          </a:ln>
        </p:spPr>
        <p:txBody>
          <a:bodyPr anchorCtr="0" anchor="t" bIns="91425" lIns="91425" spcFirstLastPara="1" rIns="91425" wrap="square" tIns="91425">
            <a:normAutofit fontScale="92500" lnSpcReduction="10000"/>
          </a:bodyPr>
          <a:lstStyle/>
          <a:p>
            <a:pPr indent="0" lvl="0" marL="114300" rtl="0" algn="l">
              <a:lnSpc>
                <a:spcPct val="115000"/>
              </a:lnSpc>
              <a:spcBef>
                <a:spcPts val="0"/>
              </a:spcBef>
              <a:spcAft>
                <a:spcPts val="0"/>
              </a:spcAft>
              <a:buSzPct val="108108"/>
              <a:buNone/>
            </a:pPr>
            <a:r>
              <a:rPr lang="en-US"/>
              <a:t>We are on track to exceed the 1.5°C threshold set by the Paris Climate agreement within the next decade, possibly sooner. </a:t>
            </a:r>
            <a:endParaRPr/>
          </a:p>
          <a:p>
            <a:pPr indent="0" lvl="0" marL="114300" rtl="0" algn="l">
              <a:lnSpc>
                <a:spcPct val="115000"/>
              </a:lnSpc>
              <a:spcBef>
                <a:spcPts val="0"/>
              </a:spcBef>
              <a:spcAft>
                <a:spcPts val="0"/>
              </a:spcAft>
              <a:buSzPct val="108108"/>
              <a:buNone/>
            </a:pPr>
            <a:r>
              <a:t/>
            </a:r>
            <a:endParaRPr/>
          </a:p>
          <a:p>
            <a:pPr indent="0" lvl="0" marL="114300" rtl="0" algn="l">
              <a:lnSpc>
                <a:spcPct val="115000"/>
              </a:lnSpc>
              <a:spcBef>
                <a:spcPts val="0"/>
              </a:spcBef>
              <a:spcAft>
                <a:spcPts val="0"/>
              </a:spcAft>
              <a:buSzPct val="108108"/>
              <a:buNone/>
            </a:pPr>
            <a:r>
              <a:rPr lang="en-US"/>
              <a:t>The consequences of this change will include:</a:t>
            </a:r>
            <a:endParaRPr/>
          </a:p>
          <a:p>
            <a:pPr indent="-342900" lvl="0" marL="457200" rtl="0" algn="l">
              <a:lnSpc>
                <a:spcPct val="115000"/>
              </a:lnSpc>
              <a:spcBef>
                <a:spcPts val="0"/>
              </a:spcBef>
              <a:spcAft>
                <a:spcPts val="0"/>
              </a:spcAft>
              <a:buSzPct val="108108"/>
              <a:buFont typeface="Arial"/>
              <a:buAutoNum type="arabicPeriod"/>
            </a:pPr>
            <a:r>
              <a:rPr lang="en-US"/>
              <a:t>Extreme weather</a:t>
            </a:r>
            <a:endParaRPr/>
          </a:p>
          <a:p>
            <a:pPr indent="-342900" lvl="0" marL="457200" rtl="0" algn="l">
              <a:lnSpc>
                <a:spcPct val="115000"/>
              </a:lnSpc>
              <a:spcBef>
                <a:spcPts val="0"/>
              </a:spcBef>
              <a:spcAft>
                <a:spcPts val="0"/>
              </a:spcAft>
              <a:buSzPct val="108108"/>
              <a:buFont typeface="Arial"/>
              <a:buAutoNum type="arabicPeriod"/>
            </a:pPr>
            <a:r>
              <a:rPr lang="en-US"/>
              <a:t>Sea-level rise</a:t>
            </a:r>
            <a:endParaRPr/>
          </a:p>
          <a:p>
            <a:pPr indent="-342900" lvl="0" marL="457200" rtl="0" algn="l">
              <a:lnSpc>
                <a:spcPct val="115000"/>
              </a:lnSpc>
              <a:spcBef>
                <a:spcPts val="0"/>
              </a:spcBef>
              <a:spcAft>
                <a:spcPts val="0"/>
              </a:spcAft>
              <a:buSzPct val="108108"/>
              <a:buFont typeface="Arial"/>
              <a:buAutoNum type="arabicPeriod"/>
            </a:pPr>
            <a:r>
              <a:rPr lang="en-US"/>
              <a:t>Food and water insecurity</a:t>
            </a:r>
            <a:endParaRPr/>
          </a:p>
          <a:p>
            <a:pPr indent="-342900" lvl="0" marL="457200" rtl="0" algn="l">
              <a:lnSpc>
                <a:spcPct val="115000"/>
              </a:lnSpc>
              <a:spcBef>
                <a:spcPts val="0"/>
              </a:spcBef>
              <a:spcAft>
                <a:spcPts val="0"/>
              </a:spcAft>
              <a:buSzPct val="108108"/>
              <a:buFont typeface="Arial"/>
              <a:buAutoNum type="arabicPeriod"/>
            </a:pPr>
            <a:r>
              <a:rPr lang="en-US"/>
              <a:t>Loss of biodiversity</a:t>
            </a:r>
            <a:endParaRPr/>
          </a:p>
          <a:p>
            <a:pPr indent="-342900" lvl="0" marL="457200" rtl="0" algn="l">
              <a:lnSpc>
                <a:spcPct val="115000"/>
              </a:lnSpc>
              <a:spcBef>
                <a:spcPts val="0"/>
              </a:spcBef>
              <a:spcAft>
                <a:spcPts val="0"/>
              </a:spcAft>
              <a:buSzPct val="108108"/>
              <a:buFont typeface="Arial"/>
              <a:buAutoNum type="arabicPeriod"/>
            </a:pPr>
            <a:r>
              <a:rPr lang="en-US"/>
              <a:t>Climate migration and conflict</a:t>
            </a:r>
            <a:endParaRPr/>
          </a:p>
          <a:p>
            <a:pPr indent="0" lvl="0" marL="114300" rtl="0" algn="l">
              <a:lnSpc>
                <a:spcPct val="115000"/>
              </a:lnSpc>
              <a:spcBef>
                <a:spcPts val="0"/>
              </a:spcBef>
              <a:spcAft>
                <a:spcPts val="0"/>
              </a:spcAft>
              <a:buSzPct val="108108"/>
              <a:buNone/>
            </a:pPr>
            <a:r>
              <a:t/>
            </a:r>
            <a:endParaRPr/>
          </a:p>
          <a:p>
            <a:pPr indent="0" lvl="0" marL="114300" rtl="0" algn="l">
              <a:lnSpc>
                <a:spcPct val="115000"/>
              </a:lnSpc>
              <a:spcBef>
                <a:spcPts val="0"/>
              </a:spcBef>
              <a:spcAft>
                <a:spcPts val="0"/>
              </a:spcAft>
              <a:buSzPct val="108108"/>
              <a:buNone/>
            </a:pPr>
            <a:r>
              <a:rPr lang="en-US"/>
              <a:t>It will affect everyone, though the burden will fall on the worlds poorest. </a:t>
            </a:r>
            <a:endParaRPr/>
          </a:p>
        </p:txBody>
      </p:sp>
      <p:pic>
        <p:nvPicPr>
          <p:cNvPr descr="Global map of temperature anomalies and animated bar chart of yearly anomalies from 1976-2024" id="103" name="Google Shape;103;p7"/>
          <p:cNvPicPr preferRelativeResize="0"/>
          <p:nvPr/>
        </p:nvPicPr>
        <p:blipFill rotWithShape="1">
          <a:blip r:embed="rId3">
            <a:alphaModFix/>
          </a:blip>
          <a:srcRect b="0" l="0" r="0" t="0"/>
          <a:stretch/>
        </p:blipFill>
        <p:spPr>
          <a:xfrm>
            <a:off x="4992275" y="1126155"/>
            <a:ext cx="3731595" cy="373159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Catholic Social Teaching and Care for Creation </a:t>
            </a:r>
            <a:endParaRPr/>
          </a:p>
        </p:txBody>
      </p:sp>
      <p:sp>
        <p:nvSpPr>
          <p:cNvPr id="109" name="Google Shape;109;p8"/>
          <p:cNvSpPr txBox="1"/>
          <p:nvPr>
            <p:ph idx="1" type="body"/>
          </p:nvPr>
        </p:nvSpPr>
        <p:spPr>
          <a:xfrm>
            <a:off x="454242" y="2983250"/>
            <a:ext cx="2265900" cy="11556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1200"/>
              </a:spcAft>
              <a:buSzPts val="1800"/>
              <a:buNone/>
            </a:pPr>
            <a:r>
              <a:rPr b="1" lang="en-US">
                <a:solidFill>
                  <a:srgbClr val="0285B1"/>
                </a:solidFill>
                <a:latin typeface="Poppins"/>
                <a:ea typeface="Poppins"/>
                <a:cs typeface="Poppins"/>
                <a:sym typeface="Poppins"/>
              </a:rPr>
              <a:t>Integral Ecology</a:t>
            </a:r>
            <a:endParaRPr>
              <a:solidFill>
                <a:srgbClr val="0285B1"/>
              </a:solidFill>
              <a:latin typeface="Poppins"/>
              <a:ea typeface="Poppins"/>
              <a:cs typeface="Poppins"/>
              <a:sym typeface="Poppins"/>
            </a:endParaRPr>
          </a:p>
        </p:txBody>
      </p:sp>
      <p:sp>
        <p:nvSpPr>
          <p:cNvPr id="110" name="Google Shape;110;p8"/>
          <p:cNvSpPr txBox="1"/>
          <p:nvPr/>
        </p:nvSpPr>
        <p:spPr>
          <a:xfrm>
            <a:off x="2946575" y="2858725"/>
            <a:ext cx="2225700" cy="975621"/>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200"/>
              </a:spcAft>
              <a:buClr>
                <a:srgbClr val="000000"/>
              </a:buClr>
              <a:buSzPts val="1800"/>
              <a:buFont typeface="Arial"/>
              <a:buNone/>
            </a:pPr>
            <a:r>
              <a:rPr b="1" i="0" lang="en-US" sz="1800" u="none" cap="none" strike="noStrike">
                <a:solidFill>
                  <a:srgbClr val="0285B1"/>
                </a:solidFill>
                <a:latin typeface="Poppins"/>
                <a:ea typeface="Poppins"/>
                <a:cs typeface="Poppins"/>
                <a:sym typeface="Poppins"/>
              </a:rPr>
              <a:t>Ecological Conversion</a:t>
            </a:r>
            <a:endParaRPr b="0" i="0" sz="1800" u="none" cap="none" strike="noStrike">
              <a:solidFill>
                <a:srgbClr val="0285B1"/>
              </a:solidFill>
              <a:latin typeface="Poppins"/>
              <a:ea typeface="Poppins"/>
              <a:cs typeface="Poppins"/>
              <a:sym typeface="Poppins"/>
            </a:endParaRPr>
          </a:p>
        </p:txBody>
      </p:sp>
      <p:sp>
        <p:nvSpPr>
          <p:cNvPr id="111" name="Google Shape;111;p8"/>
          <p:cNvSpPr txBox="1"/>
          <p:nvPr/>
        </p:nvSpPr>
        <p:spPr>
          <a:xfrm>
            <a:off x="5791300" y="2858725"/>
            <a:ext cx="2503500" cy="129417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200"/>
              </a:spcAft>
              <a:buClr>
                <a:srgbClr val="000000"/>
              </a:buClr>
              <a:buSzPts val="1800"/>
              <a:buFont typeface="Arial"/>
              <a:buNone/>
            </a:pPr>
            <a:r>
              <a:rPr b="1" i="0" lang="en-US" sz="1800" u="none" cap="none" strike="noStrike">
                <a:solidFill>
                  <a:srgbClr val="0285B1"/>
                </a:solidFill>
                <a:latin typeface="Poppins"/>
                <a:ea typeface="Poppins"/>
                <a:cs typeface="Poppins"/>
                <a:sym typeface="Poppins"/>
              </a:rPr>
              <a:t>The Common Good and Global Solidarity</a:t>
            </a:r>
            <a:endParaRPr b="0" i="0" sz="1800" u="none" cap="none" strike="noStrike">
              <a:solidFill>
                <a:srgbClr val="0285B1"/>
              </a:solidFill>
              <a:latin typeface="Poppins"/>
              <a:ea typeface="Poppins"/>
              <a:cs typeface="Poppins"/>
              <a:sym typeface="Poppins"/>
            </a:endParaRPr>
          </a:p>
        </p:txBody>
      </p:sp>
      <p:pic>
        <p:nvPicPr>
          <p:cNvPr id="112" name="Google Shape;112;p8"/>
          <p:cNvPicPr preferRelativeResize="0"/>
          <p:nvPr/>
        </p:nvPicPr>
        <p:blipFill rotWithShape="1">
          <a:blip r:embed="rId3">
            <a:alphaModFix/>
          </a:blip>
          <a:srcRect b="0" l="0" r="0" t="0"/>
          <a:stretch/>
        </p:blipFill>
        <p:spPr>
          <a:xfrm>
            <a:off x="3601861" y="1695488"/>
            <a:ext cx="915125" cy="915146"/>
          </a:xfrm>
          <a:prstGeom prst="rect">
            <a:avLst/>
          </a:prstGeom>
          <a:noFill/>
          <a:ln>
            <a:noFill/>
          </a:ln>
        </p:spPr>
      </p:pic>
      <p:pic>
        <p:nvPicPr>
          <p:cNvPr id="113" name="Google Shape;113;p8"/>
          <p:cNvPicPr preferRelativeResize="0"/>
          <p:nvPr/>
        </p:nvPicPr>
        <p:blipFill rotWithShape="1">
          <a:blip r:embed="rId4">
            <a:alphaModFix/>
          </a:blip>
          <a:srcRect b="24227" l="10268" r="22177" t="1819"/>
          <a:stretch/>
        </p:blipFill>
        <p:spPr>
          <a:xfrm>
            <a:off x="1129625" y="1695500"/>
            <a:ext cx="915125" cy="1001825"/>
          </a:xfrm>
          <a:prstGeom prst="rect">
            <a:avLst/>
          </a:prstGeom>
          <a:noFill/>
          <a:ln>
            <a:noFill/>
          </a:ln>
        </p:spPr>
      </p:pic>
      <p:pic>
        <p:nvPicPr>
          <p:cNvPr id="114" name="Google Shape;114;p8"/>
          <p:cNvPicPr preferRelativeResize="0"/>
          <p:nvPr/>
        </p:nvPicPr>
        <p:blipFill rotWithShape="1">
          <a:blip r:embed="rId5">
            <a:alphaModFix/>
          </a:blip>
          <a:srcRect b="0" l="0" r="0" t="0"/>
          <a:stretch/>
        </p:blipFill>
        <p:spPr>
          <a:xfrm>
            <a:off x="6585488" y="1695500"/>
            <a:ext cx="915124" cy="9151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9"/>
          <p:cNvSpPr/>
          <p:nvPr/>
        </p:nvSpPr>
        <p:spPr>
          <a:xfrm>
            <a:off x="1821850" y="1156350"/>
            <a:ext cx="7010400" cy="2830800"/>
          </a:xfrm>
          <a:prstGeom prst="wedgeRect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EB Garamond"/>
              <a:ea typeface="EB Garamond"/>
              <a:cs typeface="EB Garamond"/>
              <a:sym typeface="EB Garamond"/>
            </a:endParaRPr>
          </a:p>
        </p:txBody>
      </p:sp>
      <p:sp>
        <p:nvSpPr>
          <p:cNvPr id="120" name="Google Shape;120;p9"/>
          <p:cNvSpPr txBox="1"/>
          <p:nvPr>
            <p:ph type="title"/>
          </p:nvPr>
        </p:nvSpPr>
        <p:spPr>
          <a:xfrm>
            <a:off x="2081650" y="1301425"/>
            <a:ext cx="675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Whole-Group Discussion</a:t>
            </a:r>
            <a:endParaRPr/>
          </a:p>
        </p:txBody>
      </p:sp>
      <p:sp>
        <p:nvSpPr>
          <p:cNvPr id="121" name="Google Shape;121;p9"/>
          <p:cNvSpPr txBox="1"/>
          <p:nvPr>
            <p:ph idx="1" type="body"/>
          </p:nvPr>
        </p:nvSpPr>
        <p:spPr>
          <a:xfrm>
            <a:off x="2081700" y="2127575"/>
            <a:ext cx="6750600" cy="17145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15000"/>
              </a:lnSpc>
              <a:spcBef>
                <a:spcPts val="0"/>
              </a:spcBef>
              <a:spcAft>
                <a:spcPts val="0"/>
              </a:spcAft>
              <a:buSzPts val="1800"/>
              <a:buNone/>
            </a:pPr>
            <a:r>
              <a:rPr lang="en-US"/>
              <a:t>What are the challenges related to care for creation, the environment, and climate change that are most important to you? Why? </a:t>
            </a:r>
            <a:endParaRPr/>
          </a:p>
          <a:p>
            <a:pPr indent="0" lvl="0" marL="0" rtl="0" algn="l">
              <a:lnSpc>
                <a:spcPct val="115000"/>
              </a:lnSpc>
              <a:spcBef>
                <a:spcPts val="1200"/>
              </a:spcBef>
              <a:spcAft>
                <a:spcPts val="1200"/>
              </a:spcAft>
              <a:buSzPts val="1800"/>
              <a:buNone/>
            </a:pPr>
            <a:r>
              <a:rPr lang="en-US"/>
              <a:t>What are some of the pains, difficulties, or concerns that you experience related to these issues? </a:t>
            </a:r>
            <a:endParaRPr/>
          </a:p>
        </p:txBody>
      </p:sp>
      <p:sp>
        <p:nvSpPr>
          <p:cNvPr id="122" name="Google Shape;122;p9"/>
          <p:cNvSpPr txBox="1"/>
          <p:nvPr>
            <p:ph type="title"/>
          </p:nvPr>
        </p:nvSpPr>
        <p:spPr>
          <a:xfrm>
            <a:off x="363375" y="1569000"/>
            <a:ext cx="1291500" cy="2005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US" sz="12500">
                <a:solidFill>
                  <a:srgbClr val="0285B1"/>
                </a:solidFill>
              </a:rPr>
              <a:t>?</a:t>
            </a:r>
            <a:endParaRPr sz="12500">
              <a:solidFill>
                <a:srgbClr val="0285B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