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 id="2147483696" r:id="rId4"/>
  </p:sldMasterIdLst>
  <p:notesMasterIdLst>
    <p:notesMasterId r:id="rId53"/>
  </p:notesMasterIdLst>
  <p:sldIdLst>
    <p:sldId id="257" r:id="rId5"/>
    <p:sldId id="378" r:id="rId6"/>
    <p:sldId id="359" r:id="rId7"/>
    <p:sldId id="377" r:id="rId8"/>
    <p:sldId id="256" r:id="rId9"/>
    <p:sldId id="379" r:id="rId10"/>
    <p:sldId id="258" r:id="rId11"/>
    <p:sldId id="259" r:id="rId12"/>
    <p:sldId id="260" r:id="rId13"/>
    <p:sldId id="261" r:id="rId14"/>
    <p:sldId id="262" r:id="rId15"/>
    <p:sldId id="263" r:id="rId16"/>
    <p:sldId id="264" r:id="rId17"/>
    <p:sldId id="265" r:id="rId18"/>
    <p:sldId id="266" r:id="rId19"/>
    <p:sldId id="267" r:id="rId20"/>
    <p:sldId id="380" r:id="rId21"/>
    <p:sldId id="269" r:id="rId22"/>
    <p:sldId id="376" r:id="rId23"/>
    <p:sldId id="386" r:id="rId24"/>
    <p:sldId id="387" r:id="rId25"/>
    <p:sldId id="388" r:id="rId26"/>
    <p:sldId id="389" r:id="rId27"/>
    <p:sldId id="390" r:id="rId28"/>
    <p:sldId id="381" r:id="rId29"/>
    <p:sldId id="382" r:id="rId30"/>
    <p:sldId id="383" r:id="rId31"/>
    <p:sldId id="384" r:id="rId32"/>
    <p:sldId id="317" r:id="rId33"/>
    <p:sldId id="301" r:id="rId34"/>
    <p:sldId id="297" r:id="rId35"/>
    <p:sldId id="298" r:id="rId36"/>
    <p:sldId id="300" r:id="rId37"/>
    <p:sldId id="319" r:id="rId38"/>
    <p:sldId id="302" r:id="rId39"/>
    <p:sldId id="303" r:id="rId40"/>
    <p:sldId id="316" r:id="rId41"/>
    <p:sldId id="304" r:id="rId42"/>
    <p:sldId id="268" r:id="rId43"/>
    <p:sldId id="312" r:id="rId44"/>
    <p:sldId id="305" r:id="rId45"/>
    <p:sldId id="309" r:id="rId46"/>
    <p:sldId id="306" r:id="rId47"/>
    <p:sldId id="310" r:id="rId48"/>
    <p:sldId id="311" r:id="rId49"/>
    <p:sldId id="296" r:id="rId50"/>
    <p:sldId id="343" r:id="rId51"/>
    <p:sldId id="344"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94692"/>
  </p:normalViewPr>
  <p:slideViewPr>
    <p:cSldViewPr snapToGrid="0" snapToObjects="1">
      <p:cViewPr varScale="1">
        <p:scale>
          <a:sx n="100" d="100"/>
          <a:sy n="100" d="100"/>
        </p:scale>
        <p:origin x="46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92D050"/>
            </a:solidFill>
          </c:spPr>
          <c:dPt>
            <c:idx val="0"/>
            <c:bubble3D val="0"/>
            <c:spPr>
              <a:solidFill>
                <a:srgbClr val="92D050"/>
              </a:solidFill>
              <a:ln w="19050">
                <a:solidFill>
                  <a:schemeClr val="lt1"/>
                </a:solidFill>
              </a:ln>
              <a:effectLst/>
            </c:spPr>
            <c:extLst>
              <c:ext xmlns:c16="http://schemas.microsoft.com/office/drawing/2014/chart" uri="{C3380CC4-5D6E-409C-BE32-E72D297353CC}">
                <c16:uniqueId val="{00000001-9C63-AC4F-98DE-140447C1B15C}"/>
              </c:ext>
            </c:extLst>
          </c:dPt>
          <c:dPt>
            <c:idx val="1"/>
            <c:bubble3D val="0"/>
            <c:spPr>
              <a:solidFill>
                <a:srgbClr val="92D050"/>
              </a:solidFill>
              <a:ln w="19050">
                <a:solidFill>
                  <a:schemeClr val="lt1"/>
                </a:solidFill>
              </a:ln>
              <a:effectLst/>
            </c:spPr>
            <c:extLst>
              <c:ext xmlns:c16="http://schemas.microsoft.com/office/drawing/2014/chart" uri="{C3380CC4-5D6E-409C-BE32-E72D297353CC}">
                <c16:uniqueId val="{00000003-9C63-AC4F-98DE-140447C1B15C}"/>
              </c:ext>
            </c:extLst>
          </c:dPt>
          <c:dPt>
            <c:idx val="2"/>
            <c:bubble3D val="0"/>
            <c:spPr>
              <a:solidFill>
                <a:srgbClr val="92D050"/>
              </a:solidFill>
              <a:ln w="19050">
                <a:solidFill>
                  <a:schemeClr val="lt1"/>
                </a:solidFill>
              </a:ln>
              <a:effectLst/>
            </c:spPr>
            <c:extLst>
              <c:ext xmlns:c16="http://schemas.microsoft.com/office/drawing/2014/chart" uri="{C3380CC4-5D6E-409C-BE32-E72D297353CC}">
                <c16:uniqueId val="{00000005-9C63-AC4F-98DE-140447C1B15C}"/>
              </c:ext>
            </c:extLst>
          </c:dPt>
          <c:dPt>
            <c:idx val="3"/>
            <c:bubble3D val="0"/>
            <c:spPr>
              <a:solidFill>
                <a:srgbClr val="92D050"/>
              </a:solidFill>
              <a:ln w="19050">
                <a:solidFill>
                  <a:schemeClr val="lt1"/>
                </a:solidFill>
              </a:ln>
              <a:effectLst/>
            </c:spPr>
            <c:extLst>
              <c:ext xmlns:c16="http://schemas.microsoft.com/office/drawing/2014/chart" uri="{C3380CC4-5D6E-409C-BE32-E72D297353CC}">
                <c16:uniqueId val="{00000007-9C63-AC4F-98DE-140447C1B15C}"/>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B8A2-7441-8BF4-96952B51503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B7E70E-BA5A-B840-9274-A2B94C5A2E35}" type="doc">
      <dgm:prSet loTypeId="urn:microsoft.com/office/officeart/2008/layout/VerticalCurvedList" loCatId="" qsTypeId="urn:microsoft.com/office/officeart/2005/8/quickstyle/simple4" qsCatId="simple" csTypeId="urn:microsoft.com/office/officeart/2005/8/colors/colorful1" csCatId="colorful" phldr="1"/>
      <dgm:spPr/>
      <dgm:t>
        <a:bodyPr/>
        <a:lstStyle/>
        <a:p>
          <a:endParaRPr lang="en-US"/>
        </a:p>
      </dgm:t>
    </dgm:pt>
    <dgm:pt modelId="{65181DFD-8E9E-074B-9363-D441E6FD7E54}">
      <dgm:prSet phldrT="[Text]" custT="1"/>
      <dgm:spPr/>
      <dgm:t>
        <a:bodyPr/>
        <a:lstStyle/>
        <a:p>
          <a:r>
            <a:rPr lang="en-US" sz="3500" dirty="0"/>
            <a:t>The Problem</a:t>
          </a:r>
        </a:p>
      </dgm:t>
    </dgm:pt>
    <dgm:pt modelId="{FB824096-FACD-434E-9F7D-A0F597FEDA75}" type="parTrans" cxnId="{49072378-6ED6-8945-B5C5-6E348C198BBF}">
      <dgm:prSet/>
      <dgm:spPr/>
      <dgm:t>
        <a:bodyPr/>
        <a:lstStyle/>
        <a:p>
          <a:endParaRPr lang="en-US"/>
        </a:p>
      </dgm:t>
    </dgm:pt>
    <dgm:pt modelId="{4055A716-DF3D-AE49-9ABD-8EA7FEF90F99}" type="sibTrans" cxnId="{49072378-6ED6-8945-B5C5-6E348C198BBF}">
      <dgm:prSet/>
      <dgm:spPr/>
      <dgm:t>
        <a:bodyPr/>
        <a:lstStyle/>
        <a:p>
          <a:endParaRPr lang="en-US"/>
        </a:p>
      </dgm:t>
    </dgm:pt>
    <dgm:pt modelId="{2D10E23A-9726-064F-BFFE-C18F851AD1AD}">
      <dgm:prSet phldrT="[Text]" custT="1"/>
      <dgm:spPr>
        <a:solidFill>
          <a:schemeClr val="accent1"/>
        </a:solidFill>
      </dgm:spPr>
      <dgm:t>
        <a:bodyPr/>
        <a:lstStyle/>
        <a:p>
          <a:r>
            <a:rPr lang="en-US" sz="3500" dirty="0"/>
            <a:t>The Solution</a:t>
          </a:r>
        </a:p>
      </dgm:t>
    </dgm:pt>
    <dgm:pt modelId="{0E6EBAB0-4277-AE4E-9829-267A27B1D444}" type="parTrans" cxnId="{CBD76757-9B7A-D049-AF77-08F933A785C8}">
      <dgm:prSet/>
      <dgm:spPr/>
      <dgm:t>
        <a:bodyPr/>
        <a:lstStyle/>
        <a:p>
          <a:endParaRPr lang="en-US"/>
        </a:p>
      </dgm:t>
    </dgm:pt>
    <dgm:pt modelId="{B021E079-DD4D-1B4B-98E5-72E4BD1807FD}" type="sibTrans" cxnId="{CBD76757-9B7A-D049-AF77-08F933A785C8}">
      <dgm:prSet/>
      <dgm:spPr>
        <a:solidFill>
          <a:schemeClr val="accent5"/>
        </a:solidFill>
      </dgm:spPr>
      <dgm:t>
        <a:bodyPr/>
        <a:lstStyle/>
        <a:p>
          <a:endParaRPr lang="en-US"/>
        </a:p>
      </dgm:t>
    </dgm:pt>
    <dgm:pt modelId="{E88936A7-7F2A-6945-AF59-99AF21D394FF}">
      <dgm:prSet phldrT="[Text]" custT="1"/>
      <dgm:spPr/>
      <dgm:t>
        <a:bodyPr/>
        <a:lstStyle/>
        <a:p>
          <a:r>
            <a:rPr lang="en-US" sz="3500" dirty="0"/>
            <a:t>Call to Action</a:t>
          </a:r>
        </a:p>
      </dgm:t>
    </dgm:pt>
    <dgm:pt modelId="{A7766D2A-45F2-1741-99FD-F8AD6C3F25BD}" type="parTrans" cxnId="{5B30FFDE-A846-5944-AFBA-41362A024EB4}">
      <dgm:prSet/>
      <dgm:spPr/>
      <dgm:t>
        <a:bodyPr/>
        <a:lstStyle/>
        <a:p>
          <a:endParaRPr lang="en-US"/>
        </a:p>
      </dgm:t>
    </dgm:pt>
    <dgm:pt modelId="{A698D9ED-77FC-1047-9DBE-23E617601B56}" type="sibTrans" cxnId="{5B30FFDE-A846-5944-AFBA-41362A024EB4}">
      <dgm:prSet/>
      <dgm:spPr/>
      <dgm:t>
        <a:bodyPr/>
        <a:lstStyle/>
        <a:p>
          <a:endParaRPr lang="en-US"/>
        </a:p>
      </dgm:t>
    </dgm:pt>
    <dgm:pt modelId="{FD14A273-1BED-A143-8591-FCFD9BC87060}" type="pres">
      <dgm:prSet presAssocID="{D0B7E70E-BA5A-B840-9274-A2B94C5A2E35}" presName="Name0" presStyleCnt="0">
        <dgm:presLayoutVars>
          <dgm:chMax val="7"/>
          <dgm:chPref val="7"/>
          <dgm:dir/>
        </dgm:presLayoutVars>
      </dgm:prSet>
      <dgm:spPr/>
    </dgm:pt>
    <dgm:pt modelId="{D08C9CAB-2781-2C4A-AEC2-90E30F524979}" type="pres">
      <dgm:prSet presAssocID="{D0B7E70E-BA5A-B840-9274-A2B94C5A2E35}" presName="Name1" presStyleCnt="0"/>
      <dgm:spPr/>
    </dgm:pt>
    <dgm:pt modelId="{411B8870-5DD2-B047-AB5B-01AC21ADBD47}" type="pres">
      <dgm:prSet presAssocID="{D0B7E70E-BA5A-B840-9274-A2B94C5A2E35}" presName="cycle" presStyleCnt="0"/>
      <dgm:spPr/>
    </dgm:pt>
    <dgm:pt modelId="{AA25AB0B-0460-8C41-8B91-63BA333FD084}" type="pres">
      <dgm:prSet presAssocID="{D0B7E70E-BA5A-B840-9274-A2B94C5A2E35}" presName="srcNode" presStyleLbl="node1" presStyleIdx="0" presStyleCnt="3"/>
      <dgm:spPr/>
    </dgm:pt>
    <dgm:pt modelId="{57343517-0560-0841-85B3-D437F38F58F2}" type="pres">
      <dgm:prSet presAssocID="{D0B7E70E-BA5A-B840-9274-A2B94C5A2E35}" presName="conn" presStyleLbl="parChTrans1D2" presStyleIdx="0" presStyleCnt="1"/>
      <dgm:spPr/>
    </dgm:pt>
    <dgm:pt modelId="{6FAF21D7-9753-214D-B40C-D612F2254021}" type="pres">
      <dgm:prSet presAssocID="{D0B7E70E-BA5A-B840-9274-A2B94C5A2E35}" presName="extraNode" presStyleLbl="node1" presStyleIdx="0" presStyleCnt="3"/>
      <dgm:spPr/>
    </dgm:pt>
    <dgm:pt modelId="{616629D8-8573-774A-92BA-E9EF5EF02087}" type="pres">
      <dgm:prSet presAssocID="{D0B7E70E-BA5A-B840-9274-A2B94C5A2E35}" presName="dstNode" presStyleLbl="node1" presStyleIdx="0" presStyleCnt="3"/>
      <dgm:spPr/>
    </dgm:pt>
    <dgm:pt modelId="{86DEDBB5-AE03-9247-8914-5B697AF5F398}" type="pres">
      <dgm:prSet presAssocID="{65181DFD-8E9E-074B-9363-D441E6FD7E54}" presName="text_1" presStyleLbl="node1" presStyleIdx="0" presStyleCnt="3">
        <dgm:presLayoutVars>
          <dgm:bulletEnabled val="1"/>
        </dgm:presLayoutVars>
      </dgm:prSet>
      <dgm:spPr/>
    </dgm:pt>
    <dgm:pt modelId="{87DDC39A-038D-D04D-9121-C3D0F7EFECB3}" type="pres">
      <dgm:prSet presAssocID="{65181DFD-8E9E-074B-9363-D441E6FD7E54}" presName="accent_1" presStyleCnt="0"/>
      <dgm:spPr/>
    </dgm:pt>
    <dgm:pt modelId="{6D59522D-CDC6-6C4D-92C9-C3B4ADC4CC01}" type="pres">
      <dgm:prSet presAssocID="{65181DFD-8E9E-074B-9363-D441E6FD7E54}" presName="accentRepeatNode" presStyleLbl="solidFgAcc1" presStyleIdx="0" presStyleCnt="3" custScaleX="80650" custScaleY="79591"/>
      <dgm:spPr/>
    </dgm:pt>
    <dgm:pt modelId="{642ED922-A024-364B-AC28-C0099F59D763}" type="pres">
      <dgm:prSet presAssocID="{2D10E23A-9726-064F-BFFE-C18F851AD1AD}" presName="text_2" presStyleLbl="node1" presStyleIdx="1" presStyleCnt="3">
        <dgm:presLayoutVars>
          <dgm:bulletEnabled val="1"/>
        </dgm:presLayoutVars>
      </dgm:prSet>
      <dgm:spPr/>
    </dgm:pt>
    <dgm:pt modelId="{C43A6E35-4ACC-8F41-80FB-7EE1F232CA66}" type="pres">
      <dgm:prSet presAssocID="{2D10E23A-9726-064F-BFFE-C18F851AD1AD}" presName="accent_2" presStyleCnt="0"/>
      <dgm:spPr/>
    </dgm:pt>
    <dgm:pt modelId="{B8E1CC12-93F8-AC46-9DF9-D695C017241B}" type="pres">
      <dgm:prSet presAssocID="{2D10E23A-9726-064F-BFFE-C18F851AD1AD}" presName="accentRepeatNode" presStyleLbl="solidFgAcc1" presStyleIdx="1" presStyleCnt="3" custScaleX="80650" custScaleY="79591"/>
      <dgm:spPr/>
    </dgm:pt>
    <dgm:pt modelId="{BDF82FDA-0631-B44A-B8F1-2773B5F4D066}" type="pres">
      <dgm:prSet presAssocID="{E88936A7-7F2A-6945-AF59-99AF21D394FF}" presName="text_3" presStyleLbl="node1" presStyleIdx="2" presStyleCnt="3">
        <dgm:presLayoutVars>
          <dgm:bulletEnabled val="1"/>
        </dgm:presLayoutVars>
      </dgm:prSet>
      <dgm:spPr/>
    </dgm:pt>
    <dgm:pt modelId="{483FBBE2-36E8-8547-B65B-C9559E8E04C4}" type="pres">
      <dgm:prSet presAssocID="{E88936A7-7F2A-6945-AF59-99AF21D394FF}" presName="accent_3" presStyleCnt="0"/>
      <dgm:spPr/>
    </dgm:pt>
    <dgm:pt modelId="{811F5453-8AD8-3D4E-A7B3-C846612F1E56}" type="pres">
      <dgm:prSet presAssocID="{E88936A7-7F2A-6945-AF59-99AF21D394FF}" presName="accentRepeatNode" presStyleLbl="solidFgAcc1" presStyleIdx="2" presStyleCnt="3" custScaleX="80650" custScaleY="79591"/>
      <dgm:spPr/>
    </dgm:pt>
  </dgm:ptLst>
  <dgm:cxnLst>
    <dgm:cxn modelId="{1472554A-6521-4544-811D-0B3F69B8187E}" type="presOf" srcId="{E88936A7-7F2A-6945-AF59-99AF21D394FF}" destId="{BDF82FDA-0631-B44A-B8F1-2773B5F4D066}" srcOrd="0" destOrd="0" presId="urn:microsoft.com/office/officeart/2008/layout/VerticalCurvedList"/>
    <dgm:cxn modelId="{CBD76757-9B7A-D049-AF77-08F933A785C8}" srcId="{D0B7E70E-BA5A-B840-9274-A2B94C5A2E35}" destId="{2D10E23A-9726-064F-BFFE-C18F851AD1AD}" srcOrd="1" destOrd="0" parTransId="{0E6EBAB0-4277-AE4E-9829-267A27B1D444}" sibTransId="{B021E079-DD4D-1B4B-98E5-72E4BD1807FD}"/>
    <dgm:cxn modelId="{46D6B775-D047-AE4A-959B-237EA14727BB}" type="presOf" srcId="{65181DFD-8E9E-074B-9363-D441E6FD7E54}" destId="{86DEDBB5-AE03-9247-8914-5B697AF5F398}" srcOrd="0" destOrd="0" presId="urn:microsoft.com/office/officeart/2008/layout/VerticalCurvedList"/>
    <dgm:cxn modelId="{D569F875-9BE7-DB45-B507-B959CF3486F8}" type="presOf" srcId="{2D10E23A-9726-064F-BFFE-C18F851AD1AD}" destId="{642ED922-A024-364B-AC28-C0099F59D763}" srcOrd="0" destOrd="0" presId="urn:microsoft.com/office/officeart/2008/layout/VerticalCurvedList"/>
    <dgm:cxn modelId="{49072378-6ED6-8945-B5C5-6E348C198BBF}" srcId="{D0B7E70E-BA5A-B840-9274-A2B94C5A2E35}" destId="{65181DFD-8E9E-074B-9363-D441E6FD7E54}" srcOrd="0" destOrd="0" parTransId="{FB824096-FACD-434E-9F7D-A0F597FEDA75}" sibTransId="{4055A716-DF3D-AE49-9ABD-8EA7FEF90F99}"/>
    <dgm:cxn modelId="{6E99667B-A960-6B4D-B783-5CDC7D9A39A3}" type="presOf" srcId="{4055A716-DF3D-AE49-9ABD-8EA7FEF90F99}" destId="{57343517-0560-0841-85B3-D437F38F58F2}" srcOrd="0" destOrd="0" presId="urn:microsoft.com/office/officeart/2008/layout/VerticalCurvedList"/>
    <dgm:cxn modelId="{58455FD3-94D6-8A47-BD02-B72976233774}" type="presOf" srcId="{D0B7E70E-BA5A-B840-9274-A2B94C5A2E35}" destId="{FD14A273-1BED-A143-8591-FCFD9BC87060}" srcOrd="0" destOrd="0" presId="urn:microsoft.com/office/officeart/2008/layout/VerticalCurvedList"/>
    <dgm:cxn modelId="{5B30FFDE-A846-5944-AFBA-41362A024EB4}" srcId="{D0B7E70E-BA5A-B840-9274-A2B94C5A2E35}" destId="{E88936A7-7F2A-6945-AF59-99AF21D394FF}" srcOrd="2" destOrd="0" parTransId="{A7766D2A-45F2-1741-99FD-F8AD6C3F25BD}" sibTransId="{A698D9ED-77FC-1047-9DBE-23E617601B56}"/>
    <dgm:cxn modelId="{6A79BE84-C159-B447-AF8C-3A018F5F4F72}" type="presParOf" srcId="{FD14A273-1BED-A143-8591-FCFD9BC87060}" destId="{D08C9CAB-2781-2C4A-AEC2-90E30F524979}" srcOrd="0" destOrd="0" presId="urn:microsoft.com/office/officeart/2008/layout/VerticalCurvedList"/>
    <dgm:cxn modelId="{3F9A593F-14C2-8F4A-898B-BA50B1763599}" type="presParOf" srcId="{D08C9CAB-2781-2C4A-AEC2-90E30F524979}" destId="{411B8870-5DD2-B047-AB5B-01AC21ADBD47}" srcOrd="0" destOrd="0" presId="urn:microsoft.com/office/officeart/2008/layout/VerticalCurvedList"/>
    <dgm:cxn modelId="{5AE25773-AA50-C841-8288-77AA3EC3505B}" type="presParOf" srcId="{411B8870-5DD2-B047-AB5B-01AC21ADBD47}" destId="{AA25AB0B-0460-8C41-8B91-63BA333FD084}" srcOrd="0" destOrd="0" presId="urn:microsoft.com/office/officeart/2008/layout/VerticalCurvedList"/>
    <dgm:cxn modelId="{6E2DBD6B-26DE-D14A-9D61-46DAAAF44272}" type="presParOf" srcId="{411B8870-5DD2-B047-AB5B-01AC21ADBD47}" destId="{57343517-0560-0841-85B3-D437F38F58F2}" srcOrd="1" destOrd="0" presId="urn:microsoft.com/office/officeart/2008/layout/VerticalCurvedList"/>
    <dgm:cxn modelId="{A957B645-F599-D94F-96F8-DC4147FBD8E4}" type="presParOf" srcId="{411B8870-5DD2-B047-AB5B-01AC21ADBD47}" destId="{6FAF21D7-9753-214D-B40C-D612F2254021}" srcOrd="2" destOrd="0" presId="urn:microsoft.com/office/officeart/2008/layout/VerticalCurvedList"/>
    <dgm:cxn modelId="{485822C6-8D11-2D47-A02E-8EF5972B2861}" type="presParOf" srcId="{411B8870-5DD2-B047-AB5B-01AC21ADBD47}" destId="{616629D8-8573-774A-92BA-E9EF5EF02087}" srcOrd="3" destOrd="0" presId="urn:microsoft.com/office/officeart/2008/layout/VerticalCurvedList"/>
    <dgm:cxn modelId="{214C46BF-554B-CC49-B843-D58B21DCDF65}" type="presParOf" srcId="{D08C9CAB-2781-2C4A-AEC2-90E30F524979}" destId="{86DEDBB5-AE03-9247-8914-5B697AF5F398}" srcOrd="1" destOrd="0" presId="urn:microsoft.com/office/officeart/2008/layout/VerticalCurvedList"/>
    <dgm:cxn modelId="{6BAC2E73-ED26-1E4F-828C-EDFF7FE9BA5F}" type="presParOf" srcId="{D08C9CAB-2781-2C4A-AEC2-90E30F524979}" destId="{87DDC39A-038D-D04D-9121-C3D0F7EFECB3}" srcOrd="2" destOrd="0" presId="urn:microsoft.com/office/officeart/2008/layout/VerticalCurvedList"/>
    <dgm:cxn modelId="{D63BE7A6-825B-154F-A03B-DC2EE72E12F3}" type="presParOf" srcId="{87DDC39A-038D-D04D-9121-C3D0F7EFECB3}" destId="{6D59522D-CDC6-6C4D-92C9-C3B4ADC4CC01}" srcOrd="0" destOrd="0" presId="urn:microsoft.com/office/officeart/2008/layout/VerticalCurvedList"/>
    <dgm:cxn modelId="{01C99CFD-4137-2343-BCA0-2C39CF4B3119}" type="presParOf" srcId="{D08C9CAB-2781-2C4A-AEC2-90E30F524979}" destId="{642ED922-A024-364B-AC28-C0099F59D763}" srcOrd="3" destOrd="0" presId="urn:microsoft.com/office/officeart/2008/layout/VerticalCurvedList"/>
    <dgm:cxn modelId="{8BFA1650-C464-4E48-A340-D59FB60BCAA6}" type="presParOf" srcId="{D08C9CAB-2781-2C4A-AEC2-90E30F524979}" destId="{C43A6E35-4ACC-8F41-80FB-7EE1F232CA66}" srcOrd="4" destOrd="0" presId="urn:microsoft.com/office/officeart/2008/layout/VerticalCurvedList"/>
    <dgm:cxn modelId="{9EDBB6D2-B0C2-E84F-9F00-7DC77D382391}" type="presParOf" srcId="{C43A6E35-4ACC-8F41-80FB-7EE1F232CA66}" destId="{B8E1CC12-93F8-AC46-9DF9-D695C017241B}" srcOrd="0" destOrd="0" presId="urn:microsoft.com/office/officeart/2008/layout/VerticalCurvedList"/>
    <dgm:cxn modelId="{25FA0695-25A1-7648-AEE9-9CD78BEDF0E1}" type="presParOf" srcId="{D08C9CAB-2781-2C4A-AEC2-90E30F524979}" destId="{BDF82FDA-0631-B44A-B8F1-2773B5F4D066}" srcOrd="5" destOrd="0" presId="urn:microsoft.com/office/officeart/2008/layout/VerticalCurvedList"/>
    <dgm:cxn modelId="{185EFA30-A6E8-B84F-B372-1535CD16990A}" type="presParOf" srcId="{D08C9CAB-2781-2C4A-AEC2-90E30F524979}" destId="{483FBBE2-36E8-8547-B65B-C9559E8E04C4}" srcOrd="6" destOrd="0" presId="urn:microsoft.com/office/officeart/2008/layout/VerticalCurvedList"/>
    <dgm:cxn modelId="{C587A238-C92B-7841-AB07-48B8266CB5CB}" type="presParOf" srcId="{483FBBE2-36E8-8547-B65B-C9559E8E04C4}" destId="{811F5453-8AD8-3D4E-A7B3-C846612F1E5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63AB83-A2B5-174A-8069-C492CFF7ABCC}" type="doc">
      <dgm:prSet loTypeId="urn:microsoft.com/office/officeart/2018/2/layout/IconVerticalSolidList" loCatId="icon" qsTypeId="urn:microsoft.com/office/officeart/2005/8/quickstyle/simple2" qsCatId="simple" csTypeId="urn:microsoft.com/office/officeart/2005/8/colors/colorful1" csCatId="colorful" phldr="1"/>
      <dgm:spPr/>
      <dgm:t>
        <a:bodyPr/>
        <a:lstStyle/>
        <a:p>
          <a:endParaRPr lang="en-US"/>
        </a:p>
      </dgm:t>
    </dgm:pt>
    <dgm:pt modelId="{35DD245E-6F2A-E546-86D2-39B4014BFB37}">
      <dgm:prSet/>
      <dgm:spPr/>
      <dgm:t>
        <a:bodyPr/>
        <a:lstStyle/>
        <a:p>
          <a:pPr>
            <a:lnSpc>
              <a:spcPct val="100000"/>
            </a:lnSpc>
          </a:pPr>
          <a:r>
            <a:rPr lang="en-US" dirty="0"/>
            <a:t>Letters to the Editor, op-eds</a:t>
          </a:r>
        </a:p>
      </dgm:t>
    </dgm:pt>
    <dgm:pt modelId="{03A5C602-867F-2049-AB6A-7B0CA1781670}" type="parTrans" cxnId="{CC594C54-080A-2647-A520-B01D4AFC26EB}">
      <dgm:prSet/>
      <dgm:spPr/>
      <dgm:t>
        <a:bodyPr/>
        <a:lstStyle/>
        <a:p>
          <a:endParaRPr lang="en-US"/>
        </a:p>
      </dgm:t>
    </dgm:pt>
    <dgm:pt modelId="{0D66B528-B49A-2A4B-8F32-FD87A825E2BB}" type="sibTrans" cxnId="{CC594C54-080A-2647-A520-B01D4AFC26EB}">
      <dgm:prSet/>
      <dgm:spPr/>
      <dgm:t>
        <a:bodyPr/>
        <a:lstStyle/>
        <a:p>
          <a:endParaRPr lang="en-US"/>
        </a:p>
      </dgm:t>
    </dgm:pt>
    <dgm:pt modelId="{76225AA9-6FA5-B74B-8371-48189E130674}">
      <dgm:prSet/>
      <dgm:spPr/>
      <dgm:t>
        <a:bodyPr/>
        <a:lstStyle/>
        <a:p>
          <a:pPr>
            <a:lnSpc>
              <a:spcPct val="100000"/>
            </a:lnSpc>
          </a:pPr>
          <a:r>
            <a:rPr lang="en-US" dirty="0"/>
            <a:t>Blog Posts, articles</a:t>
          </a:r>
        </a:p>
      </dgm:t>
    </dgm:pt>
    <dgm:pt modelId="{225B704C-8737-7445-98F8-9E46EBE1FAE4}" type="parTrans" cxnId="{BD15B1B6-8195-5B4B-AF71-BDFCC055967A}">
      <dgm:prSet/>
      <dgm:spPr/>
      <dgm:t>
        <a:bodyPr/>
        <a:lstStyle/>
        <a:p>
          <a:endParaRPr lang="en-US"/>
        </a:p>
      </dgm:t>
    </dgm:pt>
    <dgm:pt modelId="{9D158288-A0C1-8F48-B8D2-669FB6374868}" type="sibTrans" cxnId="{BD15B1B6-8195-5B4B-AF71-BDFCC055967A}">
      <dgm:prSet/>
      <dgm:spPr/>
      <dgm:t>
        <a:bodyPr/>
        <a:lstStyle/>
        <a:p>
          <a:endParaRPr lang="en-US"/>
        </a:p>
      </dgm:t>
    </dgm:pt>
    <dgm:pt modelId="{D57C425F-C56F-A543-91F3-6A86F8B9D6A3}">
      <dgm:prSet/>
      <dgm:spPr/>
      <dgm:t>
        <a:bodyPr/>
        <a:lstStyle/>
        <a:p>
          <a:pPr>
            <a:lnSpc>
              <a:spcPct val="100000"/>
            </a:lnSpc>
          </a:pPr>
          <a:r>
            <a:rPr lang="en-US" dirty="0"/>
            <a:t>Videos, podcasts, social media</a:t>
          </a:r>
        </a:p>
      </dgm:t>
    </dgm:pt>
    <dgm:pt modelId="{075AF06D-A427-304C-8AE7-066D8AF61090}" type="parTrans" cxnId="{BA435200-5A96-7842-9FA9-ED34CB1FCACB}">
      <dgm:prSet/>
      <dgm:spPr/>
      <dgm:t>
        <a:bodyPr/>
        <a:lstStyle/>
        <a:p>
          <a:endParaRPr lang="en-US"/>
        </a:p>
      </dgm:t>
    </dgm:pt>
    <dgm:pt modelId="{6D0FE992-5C77-4848-81F5-93F17DF15D19}" type="sibTrans" cxnId="{BA435200-5A96-7842-9FA9-ED34CB1FCACB}">
      <dgm:prSet/>
      <dgm:spPr/>
      <dgm:t>
        <a:bodyPr/>
        <a:lstStyle/>
        <a:p>
          <a:endParaRPr lang="en-US"/>
        </a:p>
      </dgm:t>
    </dgm:pt>
    <dgm:pt modelId="{3A23A809-7A6B-47A8-96FF-3AF468324DC9}" type="pres">
      <dgm:prSet presAssocID="{1A63AB83-A2B5-174A-8069-C492CFF7ABCC}" presName="root" presStyleCnt="0">
        <dgm:presLayoutVars>
          <dgm:dir/>
          <dgm:resizeHandles val="exact"/>
        </dgm:presLayoutVars>
      </dgm:prSet>
      <dgm:spPr/>
    </dgm:pt>
    <dgm:pt modelId="{88A196C3-59B4-498B-A446-4035F540226E}" type="pres">
      <dgm:prSet presAssocID="{35DD245E-6F2A-E546-86D2-39B4014BFB37}" presName="compNode" presStyleCnt="0"/>
      <dgm:spPr/>
    </dgm:pt>
    <dgm:pt modelId="{1B193FDE-966C-4ED8-96EF-0273DC1430A3}" type="pres">
      <dgm:prSet presAssocID="{35DD245E-6F2A-E546-86D2-39B4014BFB37}" presName="bgRect" presStyleLbl="bgShp" presStyleIdx="0" presStyleCnt="3" custLinFactNeighborX="2594" custLinFactNeighborY="-4392"/>
      <dgm:spPr/>
    </dgm:pt>
    <dgm:pt modelId="{555BB177-06BE-4C60-8F03-7CA8A0802F11}" type="pres">
      <dgm:prSet presAssocID="{35DD245E-6F2A-E546-86D2-39B4014BFB3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encil"/>
        </a:ext>
      </dgm:extLst>
    </dgm:pt>
    <dgm:pt modelId="{C4AC6C00-A593-43AD-8805-83259F35DB0E}" type="pres">
      <dgm:prSet presAssocID="{35DD245E-6F2A-E546-86D2-39B4014BFB37}" presName="spaceRect" presStyleCnt="0"/>
      <dgm:spPr/>
    </dgm:pt>
    <dgm:pt modelId="{A244A7BE-DBFF-4216-A88E-C0F9299A11E9}" type="pres">
      <dgm:prSet presAssocID="{35DD245E-6F2A-E546-86D2-39B4014BFB37}" presName="parTx" presStyleLbl="revTx" presStyleIdx="0" presStyleCnt="3" custScaleX="112063">
        <dgm:presLayoutVars>
          <dgm:chMax val="0"/>
          <dgm:chPref val="0"/>
        </dgm:presLayoutVars>
      </dgm:prSet>
      <dgm:spPr/>
    </dgm:pt>
    <dgm:pt modelId="{81D109DE-B7A6-4E7D-9CF8-8B912836CBC6}" type="pres">
      <dgm:prSet presAssocID="{0D66B528-B49A-2A4B-8F32-FD87A825E2BB}" presName="sibTrans" presStyleCnt="0"/>
      <dgm:spPr/>
    </dgm:pt>
    <dgm:pt modelId="{DFB7B0F8-89F2-4D31-9B4A-7AE0B4CD532A}" type="pres">
      <dgm:prSet presAssocID="{76225AA9-6FA5-B74B-8371-48189E130674}" presName="compNode" presStyleCnt="0"/>
      <dgm:spPr/>
    </dgm:pt>
    <dgm:pt modelId="{010326F7-8FE2-4F10-81ED-0BE0E23963A9}" type="pres">
      <dgm:prSet presAssocID="{76225AA9-6FA5-B74B-8371-48189E130674}" presName="bgRect" presStyleLbl="bgShp" presStyleIdx="1" presStyleCnt="3"/>
      <dgm:spPr/>
    </dgm:pt>
    <dgm:pt modelId="{0ED9CCF2-2457-497D-9397-218B0DC85316}" type="pres">
      <dgm:prSet presAssocID="{76225AA9-6FA5-B74B-8371-48189E13067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Newspaper"/>
        </a:ext>
      </dgm:extLst>
    </dgm:pt>
    <dgm:pt modelId="{5797F43D-FAE1-4F44-85E0-8D4276218767}" type="pres">
      <dgm:prSet presAssocID="{76225AA9-6FA5-B74B-8371-48189E130674}" presName="spaceRect" presStyleCnt="0"/>
      <dgm:spPr/>
    </dgm:pt>
    <dgm:pt modelId="{C93C6AB4-BC2D-40EF-8921-32EE11C88A54}" type="pres">
      <dgm:prSet presAssocID="{76225AA9-6FA5-B74B-8371-48189E130674}" presName="parTx" presStyleLbl="revTx" presStyleIdx="1" presStyleCnt="3">
        <dgm:presLayoutVars>
          <dgm:chMax val="0"/>
          <dgm:chPref val="0"/>
        </dgm:presLayoutVars>
      </dgm:prSet>
      <dgm:spPr/>
    </dgm:pt>
    <dgm:pt modelId="{49055FD0-3563-42B8-A7F1-7942AF6FE2AD}" type="pres">
      <dgm:prSet presAssocID="{9D158288-A0C1-8F48-B8D2-669FB6374868}" presName="sibTrans" presStyleCnt="0"/>
      <dgm:spPr/>
    </dgm:pt>
    <dgm:pt modelId="{2B2B42F5-992C-4CF2-8CC5-DC28667A1731}" type="pres">
      <dgm:prSet presAssocID="{D57C425F-C56F-A543-91F3-6A86F8B9D6A3}" presName="compNode" presStyleCnt="0"/>
      <dgm:spPr/>
    </dgm:pt>
    <dgm:pt modelId="{2510B9A0-1ABF-43A1-96F1-25371AFA0635}" type="pres">
      <dgm:prSet presAssocID="{D57C425F-C56F-A543-91F3-6A86F8B9D6A3}" presName="bgRect" presStyleLbl="bgShp" presStyleIdx="2" presStyleCnt="3"/>
      <dgm:spPr/>
    </dgm:pt>
    <dgm:pt modelId="{818C74EE-2B52-4A8C-B9A7-7C3253F8ECF2}" type="pres">
      <dgm:prSet presAssocID="{D57C425F-C56F-A543-91F3-6A86F8B9D6A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mart Phone"/>
        </a:ext>
      </dgm:extLst>
    </dgm:pt>
    <dgm:pt modelId="{C780B8F7-B49C-40B4-938A-683F1484FD9A}" type="pres">
      <dgm:prSet presAssocID="{D57C425F-C56F-A543-91F3-6A86F8B9D6A3}" presName="spaceRect" presStyleCnt="0"/>
      <dgm:spPr/>
    </dgm:pt>
    <dgm:pt modelId="{97A3D278-D1C2-4A3F-8E94-335318A5A9D3}" type="pres">
      <dgm:prSet presAssocID="{D57C425F-C56F-A543-91F3-6A86F8B9D6A3}" presName="parTx" presStyleLbl="revTx" presStyleIdx="2" presStyleCnt="3">
        <dgm:presLayoutVars>
          <dgm:chMax val="0"/>
          <dgm:chPref val="0"/>
        </dgm:presLayoutVars>
      </dgm:prSet>
      <dgm:spPr/>
    </dgm:pt>
  </dgm:ptLst>
  <dgm:cxnLst>
    <dgm:cxn modelId="{BA435200-5A96-7842-9FA9-ED34CB1FCACB}" srcId="{1A63AB83-A2B5-174A-8069-C492CFF7ABCC}" destId="{D57C425F-C56F-A543-91F3-6A86F8B9D6A3}" srcOrd="2" destOrd="0" parTransId="{075AF06D-A427-304C-8AE7-066D8AF61090}" sibTransId="{6D0FE992-5C77-4848-81F5-93F17DF15D19}"/>
    <dgm:cxn modelId="{F5476246-5005-AF46-96AE-EE04B566B28E}" type="presOf" srcId="{D57C425F-C56F-A543-91F3-6A86F8B9D6A3}" destId="{97A3D278-D1C2-4A3F-8E94-335318A5A9D3}" srcOrd="0" destOrd="0" presId="urn:microsoft.com/office/officeart/2018/2/layout/IconVerticalSolidList"/>
    <dgm:cxn modelId="{CC594C54-080A-2647-A520-B01D4AFC26EB}" srcId="{1A63AB83-A2B5-174A-8069-C492CFF7ABCC}" destId="{35DD245E-6F2A-E546-86D2-39B4014BFB37}" srcOrd="0" destOrd="0" parTransId="{03A5C602-867F-2049-AB6A-7B0CA1781670}" sibTransId="{0D66B528-B49A-2A4B-8F32-FD87A825E2BB}"/>
    <dgm:cxn modelId="{914D1B75-B7B2-DA4B-9BF7-70B801CFECDC}" type="presOf" srcId="{35DD245E-6F2A-E546-86D2-39B4014BFB37}" destId="{A244A7BE-DBFF-4216-A88E-C0F9299A11E9}" srcOrd="0" destOrd="0" presId="urn:microsoft.com/office/officeart/2018/2/layout/IconVerticalSolidList"/>
    <dgm:cxn modelId="{F70DAB84-2C08-9542-A95A-5882E53C8BE1}" type="presOf" srcId="{1A63AB83-A2B5-174A-8069-C492CFF7ABCC}" destId="{3A23A809-7A6B-47A8-96FF-3AF468324DC9}" srcOrd="0" destOrd="0" presId="urn:microsoft.com/office/officeart/2018/2/layout/IconVerticalSolidList"/>
    <dgm:cxn modelId="{BD15B1B6-8195-5B4B-AF71-BDFCC055967A}" srcId="{1A63AB83-A2B5-174A-8069-C492CFF7ABCC}" destId="{76225AA9-6FA5-B74B-8371-48189E130674}" srcOrd="1" destOrd="0" parTransId="{225B704C-8737-7445-98F8-9E46EBE1FAE4}" sibTransId="{9D158288-A0C1-8F48-B8D2-669FB6374868}"/>
    <dgm:cxn modelId="{F1C322C3-F4CA-DF46-9948-4D055129DED8}" type="presOf" srcId="{76225AA9-6FA5-B74B-8371-48189E130674}" destId="{C93C6AB4-BC2D-40EF-8921-32EE11C88A54}" srcOrd="0" destOrd="0" presId="urn:microsoft.com/office/officeart/2018/2/layout/IconVerticalSolidList"/>
    <dgm:cxn modelId="{C399753E-8680-CD45-9F53-FE0F1942BCA6}" type="presParOf" srcId="{3A23A809-7A6B-47A8-96FF-3AF468324DC9}" destId="{88A196C3-59B4-498B-A446-4035F540226E}" srcOrd="0" destOrd="0" presId="urn:microsoft.com/office/officeart/2018/2/layout/IconVerticalSolidList"/>
    <dgm:cxn modelId="{E6DD2C17-CCDB-DD43-B4CC-265F719A7234}" type="presParOf" srcId="{88A196C3-59B4-498B-A446-4035F540226E}" destId="{1B193FDE-966C-4ED8-96EF-0273DC1430A3}" srcOrd="0" destOrd="0" presId="urn:microsoft.com/office/officeart/2018/2/layout/IconVerticalSolidList"/>
    <dgm:cxn modelId="{9DF7DC82-D917-BF4A-87A8-DDC283BF67FD}" type="presParOf" srcId="{88A196C3-59B4-498B-A446-4035F540226E}" destId="{555BB177-06BE-4C60-8F03-7CA8A0802F11}" srcOrd="1" destOrd="0" presId="urn:microsoft.com/office/officeart/2018/2/layout/IconVerticalSolidList"/>
    <dgm:cxn modelId="{3C239633-F7E1-9C41-8C08-DEB909A0975F}" type="presParOf" srcId="{88A196C3-59B4-498B-A446-4035F540226E}" destId="{C4AC6C00-A593-43AD-8805-83259F35DB0E}" srcOrd="2" destOrd="0" presId="urn:microsoft.com/office/officeart/2018/2/layout/IconVerticalSolidList"/>
    <dgm:cxn modelId="{8694F2F9-BA04-3145-B308-1ED65FED015A}" type="presParOf" srcId="{88A196C3-59B4-498B-A446-4035F540226E}" destId="{A244A7BE-DBFF-4216-A88E-C0F9299A11E9}" srcOrd="3" destOrd="0" presId="urn:microsoft.com/office/officeart/2018/2/layout/IconVerticalSolidList"/>
    <dgm:cxn modelId="{15541AF1-DFF1-9843-A3EE-31C0116E26D7}" type="presParOf" srcId="{3A23A809-7A6B-47A8-96FF-3AF468324DC9}" destId="{81D109DE-B7A6-4E7D-9CF8-8B912836CBC6}" srcOrd="1" destOrd="0" presId="urn:microsoft.com/office/officeart/2018/2/layout/IconVerticalSolidList"/>
    <dgm:cxn modelId="{66C37EB3-B033-4C49-B01A-D3F4524BC777}" type="presParOf" srcId="{3A23A809-7A6B-47A8-96FF-3AF468324DC9}" destId="{DFB7B0F8-89F2-4D31-9B4A-7AE0B4CD532A}" srcOrd="2" destOrd="0" presId="urn:microsoft.com/office/officeart/2018/2/layout/IconVerticalSolidList"/>
    <dgm:cxn modelId="{DE2C577E-AE60-B142-AB58-D9190681F754}" type="presParOf" srcId="{DFB7B0F8-89F2-4D31-9B4A-7AE0B4CD532A}" destId="{010326F7-8FE2-4F10-81ED-0BE0E23963A9}" srcOrd="0" destOrd="0" presId="urn:microsoft.com/office/officeart/2018/2/layout/IconVerticalSolidList"/>
    <dgm:cxn modelId="{1930B194-7154-3440-9A9A-167D699F9713}" type="presParOf" srcId="{DFB7B0F8-89F2-4D31-9B4A-7AE0B4CD532A}" destId="{0ED9CCF2-2457-497D-9397-218B0DC85316}" srcOrd="1" destOrd="0" presId="urn:microsoft.com/office/officeart/2018/2/layout/IconVerticalSolidList"/>
    <dgm:cxn modelId="{1F98AC39-0946-C445-BDDF-B5C8857DA219}" type="presParOf" srcId="{DFB7B0F8-89F2-4D31-9B4A-7AE0B4CD532A}" destId="{5797F43D-FAE1-4F44-85E0-8D4276218767}" srcOrd="2" destOrd="0" presId="urn:microsoft.com/office/officeart/2018/2/layout/IconVerticalSolidList"/>
    <dgm:cxn modelId="{6CDAA648-9D25-D240-B9FC-54889B0575BF}" type="presParOf" srcId="{DFB7B0F8-89F2-4D31-9B4A-7AE0B4CD532A}" destId="{C93C6AB4-BC2D-40EF-8921-32EE11C88A54}" srcOrd="3" destOrd="0" presId="urn:microsoft.com/office/officeart/2018/2/layout/IconVerticalSolidList"/>
    <dgm:cxn modelId="{4999B993-DFC8-5547-8237-EEFDA02C7850}" type="presParOf" srcId="{3A23A809-7A6B-47A8-96FF-3AF468324DC9}" destId="{49055FD0-3563-42B8-A7F1-7942AF6FE2AD}" srcOrd="3" destOrd="0" presId="urn:microsoft.com/office/officeart/2018/2/layout/IconVerticalSolidList"/>
    <dgm:cxn modelId="{9C114C31-2A15-434F-834F-B939AF84B210}" type="presParOf" srcId="{3A23A809-7A6B-47A8-96FF-3AF468324DC9}" destId="{2B2B42F5-992C-4CF2-8CC5-DC28667A1731}" srcOrd="4" destOrd="0" presId="urn:microsoft.com/office/officeart/2018/2/layout/IconVerticalSolidList"/>
    <dgm:cxn modelId="{0D8AAFC9-EEBE-4B4A-A2C1-A744431B31E8}" type="presParOf" srcId="{2B2B42F5-992C-4CF2-8CC5-DC28667A1731}" destId="{2510B9A0-1ABF-43A1-96F1-25371AFA0635}" srcOrd="0" destOrd="0" presId="urn:microsoft.com/office/officeart/2018/2/layout/IconVerticalSolidList"/>
    <dgm:cxn modelId="{2BC8F67B-D81E-AD4E-AB2C-5775D83683C5}" type="presParOf" srcId="{2B2B42F5-992C-4CF2-8CC5-DC28667A1731}" destId="{818C74EE-2B52-4A8C-B9A7-7C3253F8ECF2}" srcOrd="1" destOrd="0" presId="urn:microsoft.com/office/officeart/2018/2/layout/IconVerticalSolidList"/>
    <dgm:cxn modelId="{0E894CDF-BD8D-274A-9D99-3563932C9A25}" type="presParOf" srcId="{2B2B42F5-992C-4CF2-8CC5-DC28667A1731}" destId="{C780B8F7-B49C-40B4-938A-683F1484FD9A}" srcOrd="2" destOrd="0" presId="urn:microsoft.com/office/officeart/2018/2/layout/IconVerticalSolidList"/>
    <dgm:cxn modelId="{B1444F07-AF0C-204A-9997-F4B0A8DA4C57}" type="presParOf" srcId="{2B2B42F5-992C-4CF2-8CC5-DC28667A1731}" destId="{97A3D278-D1C2-4A3F-8E94-335318A5A9D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343517-0560-0841-85B3-D437F38F58F2}">
      <dsp:nvSpPr>
        <dsp:cNvPr id="0" name=""/>
        <dsp:cNvSpPr/>
      </dsp:nvSpPr>
      <dsp:spPr>
        <a:xfrm>
          <a:off x="-4565598" y="-700039"/>
          <a:ext cx="5438678" cy="5438678"/>
        </a:xfrm>
        <a:prstGeom prst="blockArc">
          <a:avLst>
            <a:gd name="adj1" fmla="val 18900000"/>
            <a:gd name="adj2" fmla="val 2700000"/>
            <a:gd name="adj3" fmla="val 397"/>
          </a:avLst>
        </a:pr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6DEDBB5-AE03-9247-8914-5B697AF5F398}">
      <dsp:nvSpPr>
        <dsp:cNvPr id="0" name=""/>
        <dsp:cNvSpPr/>
      </dsp:nvSpPr>
      <dsp:spPr>
        <a:xfrm>
          <a:off x="561504" y="403860"/>
          <a:ext cx="5497791" cy="807720"/>
        </a:xfrm>
        <a:prstGeom prst="rect">
          <a:avLst/>
        </a:prstGeom>
        <a:solidFill>
          <a:schemeClr val="accent2">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1128"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dirty="0"/>
            <a:t>The Problem</a:t>
          </a:r>
        </a:p>
      </dsp:txBody>
      <dsp:txXfrm>
        <a:off x="561504" y="403860"/>
        <a:ext cx="5497791" cy="807720"/>
      </dsp:txXfrm>
    </dsp:sp>
    <dsp:sp modelId="{6D59522D-CDC6-6C4D-92C9-C3B4ADC4CC01}">
      <dsp:nvSpPr>
        <dsp:cNvPr id="0" name=""/>
        <dsp:cNvSpPr/>
      </dsp:nvSpPr>
      <dsp:spPr>
        <a:xfrm>
          <a:off x="154363" y="405924"/>
          <a:ext cx="814282" cy="803590"/>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42ED922-A024-364B-AC28-C0099F59D763}">
      <dsp:nvSpPr>
        <dsp:cNvPr id="0" name=""/>
        <dsp:cNvSpPr/>
      </dsp:nvSpPr>
      <dsp:spPr>
        <a:xfrm>
          <a:off x="855111" y="1615440"/>
          <a:ext cx="5204185" cy="807720"/>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1128"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dirty="0"/>
            <a:t>The Solution</a:t>
          </a:r>
        </a:p>
      </dsp:txBody>
      <dsp:txXfrm>
        <a:off x="855111" y="1615440"/>
        <a:ext cx="5204185" cy="807720"/>
      </dsp:txXfrm>
    </dsp:sp>
    <dsp:sp modelId="{B8E1CC12-93F8-AC46-9DF9-D695C017241B}">
      <dsp:nvSpPr>
        <dsp:cNvPr id="0" name=""/>
        <dsp:cNvSpPr/>
      </dsp:nvSpPr>
      <dsp:spPr>
        <a:xfrm>
          <a:off x="447969" y="1617504"/>
          <a:ext cx="814282" cy="803590"/>
        </a:xfrm>
        <a:prstGeom prst="ellipse">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DF82FDA-0631-B44A-B8F1-2773B5F4D066}">
      <dsp:nvSpPr>
        <dsp:cNvPr id="0" name=""/>
        <dsp:cNvSpPr/>
      </dsp:nvSpPr>
      <dsp:spPr>
        <a:xfrm>
          <a:off x="561504" y="2827020"/>
          <a:ext cx="5497791" cy="807720"/>
        </a:xfrm>
        <a:prstGeom prst="rect">
          <a:avLst/>
        </a:prstGeom>
        <a:solidFill>
          <a:schemeClr val="accent4">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1128"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dirty="0"/>
            <a:t>Call to Action</a:t>
          </a:r>
        </a:p>
      </dsp:txBody>
      <dsp:txXfrm>
        <a:off x="561504" y="2827020"/>
        <a:ext cx="5497791" cy="807720"/>
      </dsp:txXfrm>
    </dsp:sp>
    <dsp:sp modelId="{811F5453-8AD8-3D4E-A7B3-C846612F1E56}">
      <dsp:nvSpPr>
        <dsp:cNvPr id="0" name=""/>
        <dsp:cNvSpPr/>
      </dsp:nvSpPr>
      <dsp:spPr>
        <a:xfrm>
          <a:off x="154363" y="2829084"/>
          <a:ext cx="814282" cy="803590"/>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193FDE-966C-4ED8-96EF-0273DC1430A3}">
      <dsp:nvSpPr>
        <dsp:cNvPr id="0" name=""/>
        <dsp:cNvSpPr/>
      </dsp:nvSpPr>
      <dsp:spPr>
        <a:xfrm>
          <a:off x="0" y="0"/>
          <a:ext cx="5470207" cy="143595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5BB177-06BE-4C60-8F03-7CA8A0802F11}">
      <dsp:nvSpPr>
        <dsp:cNvPr id="0" name=""/>
        <dsp:cNvSpPr/>
      </dsp:nvSpPr>
      <dsp:spPr>
        <a:xfrm>
          <a:off x="321145" y="331081"/>
          <a:ext cx="789775" cy="789775"/>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A244A7BE-DBFF-4216-A88E-C0F9299A11E9}">
      <dsp:nvSpPr>
        <dsp:cNvPr id="0" name=""/>
        <dsp:cNvSpPr/>
      </dsp:nvSpPr>
      <dsp:spPr>
        <a:xfrm>
          <a:off x="1315592" y="7991"/>
          <a:ext cx="4267845" cy="1435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972" tIns="151972" rIns="151972" bIns="151972" numCol="1" spcCol="1270" anchor="ctr" anchorCtr="0">
          <a:noAutofit/>
        </a:bodyPr>
        <a:lstStyle/>
        <a:p>
          <a:pPr marL="0" lvl="0" indent="0" algn="l" defTabSz="1111250">
            <a:lnSpc>
              <a:spcPct val="100000"/>
            </a:lnSpc>
            <a:spcBef>
              <a:spcPct val="0"/>
            </a:spcBef>
            <a:spcAft>
              <a:spcPct val="35000"/>
            </a:spcAft>
            <a:buNone/>
          </a:pPr>
          <a:r>
            <a:rPr lang="en-US" sz="2500" kern="1200" dirty="0"/>
            <a:t>Letters to the Editor, op-eds</a:t>
          </a:r>
        </a:p>
      </dsp:txBody>
      <dsp:txXfrm>
        <a:off x="1315592" y="7991"/>
        <a:ext cx="4267845" cy="1435955"/>
      </dsp:txXfrm>
    </dsp:sp>
    <dsp:sp modelId="{010326F7-8FE2-4F10-81ED-0BE0E23963A9}">
      <dsp:nvSpPr>
        <dsp:cNvPr id="0" name=""/>
        <dsp:cNvSpPr/>
      </dsp:nvSpPr>
      <dsp:spPr>
        <a:xfrm>
          <a:off x="-113230" y="1802936"/>
          <a:ext cx="5470207" cy="143595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D9CCF2-2457-497D-9397-218B0DC85316}">
      <dsp:nvSpPr>
        <dsp:cNvPr id="0" name=""/>
        <dsp:cNvSpPr/>
      </dsp:nvSpPr>
      <dsp:spPr>
        <a:xfrm>
          <a:off x="321145" y="2126026"/>
          <a:ext cx="789775" cy="789775"/>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C93C6AB4-BC2D-40EF-8921-32EE11C88A54}">
      <dsp:nvSpPr>
        <dsp:cNvPr id="0" name=""/>
        <dsp:cNvSpPr/>
      </dsp:nvSpPr>
      <dsp:spPr>
        <a:xfrm>
          <a:off x="1545298" y="1802936"/>
          <a:ext cx="3808434" cy="1435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972" tIns="151972" rIns="151972" bIns="151972" numCol="1" spcCol="1270" anchor="ctr" anchorCtr="0">
          <a:noAutofit/>
        </a:bodyPr>
        <a:lstStyle/>
        <a:p>
          <a:pPr marL="0" lvl="0" indent="0" algn="l" defTabSz="1111250">
            <a:lnSpc>
              <a:spcPct val="100000"/>
            </a:lnSpc>
            <a:spcBef>
              <a:spcPct val="0"/>
            </a:spcBef>
            <a:spcAft>
              <a:spcPct val="35000"/>
            </a:spcAft>
            <a:buNone/>
          </a:pPr>
          <a:r>
            <a:rPr lang="en-US" sz="2500" kern="1200" dirty="0"/>
            <a:t>Blog Posts, articles</a:t>
          </a:r>
        </a:p>
      </dsp:txBody>
      <dsp:txXfrm>
        <a:off x="1545298" y="1802936"/>
        <a:ext cx="3808434" cy="1435955"/>
      </dsp:txXfrm>
    </dsp:sp>
    <dsp:sp modelId="{2510B9A0-1ABF-43A1-96F1-25371AFA0635}">
      <dsp:nvSpPr>
        <dsp:cNvPr id="0" name=""/>
        <dsp:cNvSpPr/>
      </dsp:nvSpPr>
      <dsp:spPr>
        <a:xfrm>
          <a:off x="-113230" y="3597881"/>
          <a:ext cx="5470207" cy="143595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8C74EE-2B52-4A8C-B9A7-7C3253F8ECF2}">
      <dsp:nvSpPr>
        <dsp:cNvPr id="0" name=""/>
        <dsp:cNvSpPr/>
      </dsp:nvSpPr>
      <dsp:spPr>
        <a:xfrm>
          <a:off x="321145" y="3920971"/>
          <a:ext cx="789775" cy="789775"/>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97A3D278-D1C2-4A3F-8E94-335318A5A9D3}">
      <dsp:nvSpPr>
        <dsp:cNvPr id="0" name=""/>
        <dsp:cNvSpPr/>
      </dsp:nvSpPr>
      <dsp:spPr>
        <a:xfrm>
          <a:off x="1545298" y="3597881"/>
          <a:ext cx="3808434" cy="1435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972" tIns="151972" rIns="151972" bIns="151972" numCol="1" spcCol="1270" anchor="ctr" anchorCtr="0">
          <a:noAutofit/>
        </a:bodyPr>
        <a:lstStyle/>
        <a:p>
          <a:pPr marL="0" lvl="0" indent="0" algn="l" defTabSz="1111250">
            <a:lnSpc>
              <a:spcPct val="100000"/>
            </a:lnSpc>
            <a:spcBef>
              <a:spcPct val="0"/>
            </a:spcBef>
            <a:spcAft>
              <a:spcPct val="35000"/>
            </a:spcAft>
            <a:buNone/>
          </a:pPr>
          <a:r>
            <a:rPr lang="en-US" sz="2500" kern="1200" dirty="0"/>
            <a:t>Videos, podcasts, social media</a:t>
          </a:r>
        </a:p>
      </dsp:txBody>
      <dsp:txXfrm>
        <a:off x="1545298" y="3597881"/>
        <a:ext cx="3808434" cy="1435955"/>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0.46532</cdr:x>
      <cdr:y>0.13614</cdr:y>
    </cdr:from>
    <cdr:to>
      <cdr:x>0.75842</cdr:x>
      <cdr:y>0.31468</cdr:y>
    </cdr:to>
    <cdr:sp macro="" textlink="">
      <cdr:nvSpPr>
        <cdr:cNvPr id="2" name="TextBox 1">
          <a:extLst xmlns:a="http://schemas.openxmlformats.org/drawingml/2006/main">
            <a:ext uri="{FF2B5EF4-FFF2-40B4-BE49-F238E27FC236}">
              <a16:creationId xmlns:a16="http://schemas.microsoft.com/office/drawing/2014/main" id="{268E13D9-2F81-1141-BB76-98626B6DB14D}"/>
            </a:ext>
          </a:extLst>
        </cdr:cNvPr>
        <cdr:cNvSpPr txBox="1"/>
      </cdr:nvSpPr>
      <cdr:spPr>
        <a:xfrm xmlns:a="http://schemas.openxmlformats.org/drawingml/2006/main">
          <a:off x="2552919" y="697186"/>
          <a:ext cx="1608083"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400" dirty="0"/>
            <a:t>DETAILS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4EAEB5-8FC1-7149-91CC-B954AC38B025}" type="datetimeFigureOut">
              <a:rPr lang="en-US" smtClean="0"/>
              <a:t>9/1/21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14F3E4-95F3-954C-8A43-F144C0711F96}" type="slidenum">
              <a:rPr lang="en-US" smtClean="0"/>
              <a:t>‹#›</a:t>
            </a:fld>
            <a:endParaRPr lang="en-US" dirty="0"/>
          </a:p>
        </p:txBody>
      </p:sp>
    </p:spTree>
    <p:extLst>
      <p:ext uri="{BB962C8B-B14F-4D97-AF65-F5344CB8AC3E}">
        <p14:creationId xmlns:p14="http://schemas.microsoft.com/office/powerpoint/2010/main" val="133472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georgeellalyon.com/where.html"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7277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e2f8e33f02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e2f8e33f02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6469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e2f8e33f02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e2f8e33f0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6662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e2f8e33f02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e2f8e33f02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6471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e2f8e33f02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e2f8e33f02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3362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e2f8e33f02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e2f8e33f02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359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6BC9CD-442B-4E0C-A6F9-28C1CD7E35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901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6BC9CD-442B-4E0C-A6F9-28C1CD7E35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1158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6BC9CD-442B-4E0C-A6F9-28C1CD7E35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911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6BC9CD-442B-4E0C-A6F9-28C1CD7E35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9849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6BC9CD-442B-4E0C-A6F9-28C1CD7E35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121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e2f8e33f02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e2f8e33f02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16153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6BC9CD-442B-4E0C-A6F9-28C1CD7E35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730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6BC9CD-442B-4E0C-A6F9-28C1CD7E35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644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6BC9CD-442B-4E0C-A6F9-28C1CD7E35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592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6BC9CD-442B-4E0C-A6F9-28C1CD7E35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6704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Why do we tell stories? A well-told story we can help a person see things in an entirely new way. We can forge new relationships and strengthen the ones we already have. We can change a law, inspire a movement, make people care fiercely about things they’d never given a passing thought.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Stories make us human, It’s how we connect to each other. </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CB0337-9F4E-9746-9D72-186F036E74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15053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Example: Black farmers losing their land in the South. There is a bill now to forgive their debt so they can get loans and keep their farms. The coalition behind this said Cory Booker said he signed on to the bill specifically because he read about the story of the farmers in the Washington Post.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CB0337-9F4E-9746-9D72-186F036E74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42799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Example: Father John Grace at Catholic Climate Covenant conference. The editor of the main newspaper still remembers that story, and it urges him to keep writing on the issue.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CB0337-9F4E-9746-9D72-186F036E74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34025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“I’m excited to make friends and excited to learn new things,” declared Fabiola Rushing, an 8-year-old who is starting third grade. Fabiola had laid out all of her outfits for the week, settling on a new pair of leggings with colorful shapes and a t-shirt with the school’s logo for the first day.</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CB0337-9F4E-9746-9D72-186F036E74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90931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life story will always evolve and change, and you will spend your life getting to know it! It’s a LIFE story!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CB0337-9F4E-9746-9D72-186F036E74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87066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CB0337-9F4E-9746-9D72-186F036E74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9221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e2f8e33f02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e2f8e33f0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86066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times we have trouble deciding what to write about. You we can create a heart map to show all of the things you love and are important to you. Each section of your heart map represents something that is important to you. </a:t>
            </a:r>
          </a:p>
          <a:p>
            <a:endParaRPr lang="en-US" dirty="0"/>
          </a:p>
          <a:p>
            <a:r>
              <a:rPr lang="en-US" sz="1200" kern="1200" dirty="0">
                <a:solidFill>
                  <a:schemeClr val="tx1"/>
                </a:solidFill>
                <a:effectLst/>
                <a:latin typeface="+mn-lt"/>
                <a:ea typeface="+mn-ea"/>
                <a:cs typeface="+mn-cs"/>
              </a:rPr>
              <a:t>Later today or this week, you can create your own heart map. </a:t>
            </a:r>
          </a:p>
          <a:p>
            <a:endParaRPr lang="en-US" dirty="0">
              <a:effectLst/>
            </a:endParaRPr>
          </a:p>
          <a:p>
            <a:r>
              <a:rPr lang="en-US" sz="1200" kern="1200" dirty="0">
                <a:solidFill>
                  <a:schemeClr val="tx1"/>
                </a:solidFill>
                <a:effectLst/>
                <a:latin typeface="+mn-lt"/>
                <a:ea typeface="+mn-ea"/>
                <a:cs typeface="+mn-cs"/>
              </a:rPr>
              <a:t>After you complete your heart map you can begin freestyle writing about yourself in a notebook or write a poem about yourself. You can select any topic, but the writing should be about yourself. </a:t>
            </a:r>
            <a:endParaRPr lang="en-US" dirty="0">
              <a:effectLst/>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CB0337-9F4E-9746-9D72-186F036E74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07043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Written by writer and teacher George Ella Lyon</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hlinkClick r:id="rId3" tooltip="George Ella Lyon poem"/>
              </a:rPr>
              <a:t>Read or listen to George Ella Lyon read the poem</a:t>
            </a:r>
            <a:r>
              <a:rPr lang="en-US" sz="1200" b="0" i="0" kern="1200" dirty="0">
                <a:solidFill>
                  <a:schemeClr val="tx1"/>
                </a:solidFill>
                <a:effectLst/>
                <a:latin typeface="+mn-lt"/>
                <a:ea typeface="+mn-ea"/>
                <a:cs typeface="+mn-cs"/>
              </a:rPr>
              <a:t>. You’ll notice that it is basically a list of experiences that shaped her into the person she is today. Brainstorm a list of people, places, foods, sports, music, family sayings, etc., that have made you You. Then play with the arrangement of these images until you find one you like. Poems are like jigsaw puzzles made of sound, so reading out loud will help you hear where the pieces fit.</a:t>
            </a: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CB0337-9F4E-9746-9D72-186F036E74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50919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CB0337-9F4E-9746-9D72-186F036E74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57575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100" kern="1200" dirty="0">
                <a:solidFill>
                  <a:schemeClr val="tx1"/>
                </a:solidFill>
                <a:effectLst/>
                <a:latin typeface="+mn-lt"/>
                <a:ea typeface="+mn-ea"/>
                <a:cs typeface="+mn-cs"/>
              </a:rPr>
              <a:t>We want to shape our narrative into a story arc that has drama and tension. </a:t>
            </a:r>
          </a:p>
          <a:p>
            <a:pPr marL="171450" lvl="0" indent="-171450">
              <a:buFont typeface="Arial" panose="020B0604020202020204" pitchFamily="34" charset="0"/>
              <a:buChar char="•"/>
            </a:pPr>
            <a:r>
              <a:rPr lang="en-US" sz="1100" kern="1200" dirty="0">
                <a:solidFill>
                  <a:schemeClr val="tx1"/>
                </a:solidFill>
                <a:effectLst/>
                <a:latin typeface="+mn-lt"/>
                <a:ea typeface="+mn-ea"/>
                <a:cs typeface="+mn-cs"/>
              </a:rPr>
              <a:t>Remember Storytelling moves people – we want that emotional connection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CB0337-9F4E-9746-9D72-186F036E74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08510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most compelling stories include key details that make the story come to life for audiences – so they will be able to relate and picture themselves benefitting in similar ways.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CB0337-9F4E-9746-9D72-186F036E74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77648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Sometimes when we write, we need a road map to help guide our writing. A graphic organizer can help us make a plan for our writing.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CB0337-9F4E-9746-9D72-186F036E74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73650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One of the most difficult parts of writing personal narratives is to not to write a list of events or not to try to write about a too broad of topic. You want to write about a small moment in time,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CB0337-9F4E-9746-9D72-186F036E74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33379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Topic</a:t>
            </a:r>
          </a:p>
          <a:p>
            <a:r>
              <a:rPr lang="en-US" dirty="0"/>
              <a:t>Time</a:t>
            </a:r>
          </a:p>
          <a:p>
            <a:r>
              <a:rPr lang="en-US" dirty="0"/>
              <a:t>Place</a:t>
            </a:r>
          </a:p>
          <a:p>
            <a:r>
              <a:rPr lang="en-US" dirty="0"/>
              <a:t>Beginning</a:t>
            </a:r>
          </a:p>
          <a:p>
            <a:r>
              <a:rPr lang="en-US" dirty="0"/>
              <a:t>Middle</a:t>
            </a:r>
          </a:p>
          <a:p>
            <a:r>
              <a:rPr lang="en-US" dirty="0"/>
              <a:t>End</a:t>
            </a:r>
          </a:p>
          <a:p>
            <a:r>
              <a:rPr lang="en-US" dirty="0"/>
              <a:t>Sensory Details</a:t>
            </a:r>
          </a:p>
          <a:p>
            <a:r>
              <a:rPr lang="en-US" dirty="0"/>
              <a:t>Emotions and Feelings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CB0337-9F4E-9746-9D72-186F036E74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44458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b="0" i="0" u="none" strike="noStrike" kern="1200" dirty="0">
                <a:solidFill>
                  <a:schemeClr val="tx1"/>
                </a:solidFill>
                <a:effectLst/>
                <a:latin typeface="+mn-lt"/>
                <a:ea typeface="+mn-ea"/>
                <a:cs typeface="+mn-cs"/>
              </a:rPr>
              <a:t>Commentary or opinion pieces are a great way to share your perspective and can also help to demonstrate thought leadership on your issue. </a:t>
            </a:r>
          </a:p>
          <a:p>
            <a:pPr marL="0" lvl="0" indent="0">
              <a:buFont typeface="Arial" panose="020B0604020202020204" pitchFamily="34" charset="0"/>
              <a:buNone/>
            </a:pPr>
            <a:endParaRPr lang="en-US" sz="1200" b="0" i="0" u="none" strike="noStrike"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i="0" u="none" strike="noStrike" kern="1200" dirty="0">
                <a:solidFill>
                  <a:schemeClr val="tx1"/>
                </a:solidFill>
                <a:effectLst/>
                <a:latin typeface="+mn-lt"/>
                <a:ea typeface="+mn-ea"/>
                <a:cs typeface="+mn-cs"/>
              </a:rPr>
              <a:t>LTEs</a:t>
            </a:r>
            <a:r>
              <a:rPr lang="en-US" sz="1200" b="0" i="0" u="none" strike="noStrike" kern="1200" dirty="0">
                <a:solidFill>
                  <a:schemeClr val="tx1"/>
                </a:solidFill>
                <a:effectLst/>
                <a:latin typeface="+mn-lt"/>
                <a:ea typeface="+mn-ea"/>
                <a:cs typeface="+mn-cs"/>
              </a:rPr>
              <a:t> are the shortest type of commentary. They are really short (150-200 words) and have a very quick turnaround as they usually a direct response to an article or editorial. So this is a good tool if your issue was just in the paper and you can pull something succinct together quickly. </a:t>
            </a:r>
          </a:p>
          <a:p>
            <a:pPr marL="171450" lvl="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i="0" u="none" strike="noStrike" kern="1200" dirty="0">
                <a:solidFill>
                  <a:schemeClr val="tx1"/>
                </a:solidFill>
                <a:effectLst/>
                <a:latin typeface="+mn-lt"/>
                <a:ea typeface="+mn-ea"/>
                <a:cs typeface="+mn-cs"/>
              </a:rPr>
              <a:t>Op-eds</a:t>
            </a:r>
            <a:r>
              <a:rPr lang="en-US" sz="1200" b="0" i="0" u="none" strike="noStrike" kern="1200" dirty="0">
                <a:solidFill>
                  <a:schemeClr val="tx1"/>
                </a:solidFill>
                <a:effectLst/>
                <a:latin typeface="+mn-lt"/>
                <a:ea typeface="+mn-ea"/>
                <a:cs typeface="+mn-cs"/>
              </a:rPr>
              <a:t> or opinion articles are a longer form of commentary (average around 750 words). There is a bit more freedom with an op-ed than an LTE, because op-eds don’t have to be tied to a specific news story, but they have to have a strong connection or reaction to a timely news development. This time sensitive nature of op-eds can be a challenge, as opinion editors seem increasingly overwhelmed with submissions and take longer to respond, making it harder to get your piece placed while its still timely. So its important to plan ahead and submit your op-ed at least a week before you’re hoping for placement.  The most important tip for op-eds is to have a strong viewpoint and unique perspective. </a:t>
            </a:r>
          </a:p>
          <a:p>
            <a:pPr marL="171450" lvl="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i="0" u="none" strike="noStrike" kern="1200" dirty="0">
                <a:solidFill>
                  <a:schemeClr val="tx1"/>
                </a:solidFill>
                <a:effectLst/>
                <a:latin typeface="+mn-lt"/>
                <a:ea typeface="+mn-ea"/>
                <a:cs typeface="+mn-cs"/>
              </a:rPr>
              <a:t>Blog Posts</a:t>
            </a:r>
            <a:r>
              <a:rPr lang="en-US" sz="1200" b="0" i="0" u="none" strike="noStrike" kern="1200" dirty="0">
                <a:solidFill>
                  <a:schemeClr val="tx1"/>
                </a:solidFill>
                <a:effectLst/>
                <a:latin typeface="+mn-lt"/>
                <a:ea typeface="+mn-ea"/>
                <a:cs typeface="+mn-cs"/>
              </a:rPr>
              <a:t>: Blog posts are a great option when you’re working on a complicated issue, as it gives you the runway you need to have more nuance and details and freedom to not be so pegged to timely news coverage. While they offer the most editorial freedom, but they are also less likely to reach a wider audience organically. To make your blog post most effective, I recommend using it in conjunction with the other tactics we’ve spoken about so that you are helping to spread the piece yourself– sending an email update to partners and stakeholders or sharing the link on social media.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CB0337-9F4E-9746-9D72-186F036E74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29795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15E7E-09CB-E842-A55C-16C57BC0D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04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e2f8e33f02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e2f8e33f02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2683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e2f8e33f02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e2f8e33f02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32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e2f8e33f02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e2f8e33f02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6316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e2f8e33f02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e2f8e33f0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6936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e2f8e33f02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e2f8e33f02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4065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e2f8e33f02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e2f8e33f02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6352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2A15290-DE3A-4B4A-A1D3-9C5E3ED17E2C}" type="datetimeFigureOut">
              <a:rPr lang="en-US" smtClean="0">
                <a:solidFill>
                  <a:prstClr val="black">
                    <a:tint val="75000"/>
                  </a:prstClr>
                </a:solidFill>
              </a:rPr>
              <a:pPr/>
              <a:t>9/1/21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652C37B-F300-4543-B1E1-E16447EDC1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15098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A15290-DE3A-4B4A-A1D3-9C5E3ED17E2C}" type="datetimeFigureOut">
              <a:rPr lang="en-US" smtClean="0">
                <a:solidFill>
                  <a:prstClr val="black">
                    <a:tint val="75000"/>
                  </a:prstClr>
                </a:solidFill>
              </a:rPr>
              <a:pPr/>
              <a:t>9/1/21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652C37B-F300-4543-B1E1-E16447EDC1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70344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A15290-DE3A-4B4A-A1D3-9C5E3ED17E2C}" type="datetimeFigureOut">
              <a:rPr lang="en-US" smtClean="0">
                <a:solidFill>
                  <a:prstClr val="black">
                    <a:tint val="75000"/>
                  </a:prstClr>
                </a:solidFill>
              </a:rPr>
              <a:pPr/>
              <a:t>9/1/21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652C37B-F300-4543-B1E1-E16447EDC1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1342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1"/>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2001"/>
            <a:ext cx="2925319" cy="5334001"/>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4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000" cap="none" spc="0" baseline="0">
                <a:solidFill>
                  <a:schemeClr val="accent1">
                    <a:lumMod val="20000"/>
                    <a:lumOff val="80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07D878-D58A-EC4F-BA33-34EF3FFD5D33}" type="datetime1">
              <a:rPr lang="en-US" smtClean="0"/>
              <a:t>9/1/21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57355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C8A3D2-673B-6641-8571-E39B18556CBF}" type="datetime1">
              <a:rPr lang="en-US" smtClean="0"/>
              <a:t>9/1/21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371D3E-5A18-49EB-AD2A-429AF165759F}" type="slidenum">
              <a:rPr lang="en-US" smtClean="0"/>
              <a:t>‹#›</a:t>
            </a:fld>
            <a:endParaRPr lang="en-US" dirty="0"/>
          </a:p>
        </p:txBody>
      </p:sp>
    </p:spTree>
    <p:extLst>
      <p:ext uri="{BB962C8B-B14F-4D97-AF65-F5344CB8AC3E}">
        <p14:creationId xmlns:p14="http://schemas.microsoft.com/office/powerpoint/2010/main" val="1213262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4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0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BAD42E1-7F90-294D-B69A-30CB05655DC4}" type="datetime1">
              <a:rPr lang="en-US" smtClean="0"/>
              <a:t>9/1/21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001146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F468FCE8-7344-C64E-B897-42B05A45F655}" type="datetime1">
              <a:rPr lang="en-US" smtClean="0"/>
              <a:t>9/1/21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19371D3E-5A18-49EB-AD2A-429AF165759F}" type="slidenum">
              <a:rPr lang="en-US" smtClean="0"/>
              <a:t>‹#›</a:t>
            </a:fld>
            <a:endParaRPr lang="en-US" dirty="0"/>
          </a:p>
        </p:txBody>
      </p:sp>
    </p:spTree>
    <p:extLst>
      <p:ext uri="{BB962C8B-B14F-4D97-AF65-F5344CB8AC3E}">
        <p14:creationId xmlns:p14="http://schemas.microsoft.com/office/powerpoint/2010/main" val="2964815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8"/>
            <a:ext cx="3474720" cy="813171"/>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3338F129-22E7-144B-8565-5D146D3AD429}" type="datetime1">
              <a:rPr lang="en-US" smtClean="0"/>
              <a:t>9/1/21</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19371D3E-5A18-49EB-AD2A-429AF165759F}" type="slidenum">
              <a:rPr lang="en-US" smtClean="0"/>
              <a:t>‹#›</a:t>
            </a:fld>
            <a:endParaRPr lang="en-US" dirty="0"/>
          </a:p>
        </p:txBody>
      </p:sp>
    </p:spTree>
    <p:extLst>
      <p:ext uri="{BB962C8B-B14F-4D97-AF65-F5344CB8AC3E}">
        <p14:creationId xmlns:p14="http://schemas.microsoft.com/office/powerpoint/2010/main" val="3335326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18FFB197-00B2-FD43-9D0C-DD7473E42049}" type="datetime1">
              <a:rPr lang="en-US" smtClean="0"/>
              <a:t>9/1/21</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19371D3E-5A18-49EB-AD2A-429AF165759F}" type="slidenum">
              <a:rPr lang="en-US" smtClean="0"/>
              <a:t>‹#›</a:t>
            </a:fld>
            <a:endParaRPr lang="en-US" dirty="0"/>
          </a:p>
        </p:txBody>
      </p:sp>
    </p:spTree>
    <p:extLst>
      <p:ext uri="{BB962C8B-B14F-4D97-AF65-F5344CB8AC3E}">
        <p14:creationId xmlns:p14="http://schemas.microsoft.com/office/powerpoint/2010/main" val="1802378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3227142-6884-BE4D-A869-9BFCC044EB69}" type="datetime1">
              <a:rPr lang="en-US" smtClean="0"/>
              <a:t>9/1/21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9371D3E-5A18-49EB-AD2A-429AF165759F}" type="slidenum">
              <a:rPr lang="en-US" smtClean="0"/>
              <a:t>‹#›</a:t>
            </a:fld>
            <a:endParaRPr lang="en-US" dirty="0"/>
          </a:p>
        </p:txBody>
      </p:sp>
    </p:spTree>
    <p:extLst>
      <p:ext uri="{BB962C8B-B14F-4D97-AF65-F5344CB8AC3E}">
        <p14:creationId xmlns:p14="http://schemas.microsoft.com/office/powerpoint/2010/main" val="33730472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194560"/>
          </a:xfrm>
        </p:spPr>
        <p:txBody>
          <a:bodyPr anchor="b">
            <a:normAutofit/>
          </a:bodyPr>
          <a:lstStyle>
            <a:lvl1pPr>
              <a:defRPr sz="28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337560"/>
            <a:ext cx="283464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7CD374B0-CDC4-5747-8831-6692D1457904}" type="datetime1">
              <a:rPr lang="en-US" smtClean="0"/>
              <a:t>9/1/21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19371D3E-5A18-49EB-AD2A-429AF165759F}" type="slidenum">
              <a:rPr lang="en-US" smtClean="0"/>
              <a:t>‹#›</a:t>
            </a:fld>
            <a:endParaRPr lang="en-US" dirty="0"/>
          </a:p>
        </p:txBody>
      </p:sp>
    </p:spTree>
    <p:extLst>
      <p:ext uri="{BB962C8B-B14F-4D97-AF65-F5344CB8AC3E}">
        <p14:creationId xmlns:p14="http://schemas.microsoft.com/office/powerpoint/2010/main" val="2541801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A15290-DE3A-4B4A-A1D3-9C5E3ED17E2C}" type="datetimeFigureOut">
              <a:rPr lang="en-US" smtClean="0">
                <a:solidFill>
                  <a:prstClr val="black">
                    <a:tint val="75000"/>
                  </a:prstClr>
                </a:solidFill>
              </a:rPr>
              <a:pPr/>
              <a:t>9/1/21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652C37B-F300-4543-B1E1-E16447EDC1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795832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194560"/>
          </a:xfrm>
        </p:spPr>
        <p:txBody>
          <a:bodyPr anchor="b">
            <a:normAutofit/>
          </a:bodyPr>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5" y="767419"/>
            <a:ext cx="8115231"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340602"/>
            <a:ext cx="283464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812954DB-6205-A14B-9ADD-611F3FB7832A}" type="datetime1">
              <a:rPr lang="en-US" smtClean="0"/>
              <a:t>9/1/21</a:t>
            </a:fld>
            <a:endParaRPr lang="en-US" dirty="0"/>
          </a:p>
        </p:txBody>
      </p:sp>
      <p:sp>
        <p:nvSpPr>
          <p:cNvPr id="9" name="Footer Placeholder 8"/>
          <p:cNvSpPr>
            <a:spLocks noGrp="1"/>
          </p:cNvSpPr>
          <p:nvPr>
            <p:ph type="ftr" sz="quarter" idx="11"/>
          </p:nvPr>
        </p:nvSpPr>
        <p:spPr>
          <a:xfrm>
            <a:off x="3499102" y="6356352"/>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19371D3E-5A18-49EB-AD2A-429AF165759F}" type="slidenum">
              <a:rPr lang="en-US" smtClean="0"/>
              <a:t>‹#›</a:t>
            </a:fld>
            <a:endParaRPr lang="en-US" dirty="0"/>
          </a:p>
        </p:txBody>
      </p:sp>
    </p:spTree>
    <p:extLst>
      <p:ext uri="{BB962C8B-B14F-4D97-AF65-F5344CB8AC3E}">
        <p14:creationId xmlns:p14="http://schemas.microsoft.com/office/powerpoint/2010/main" val="3783862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97B87EC-0C93-5F47-8753-20D92CAF7E71}" type="datetime1">
              <a:rPr lang="en-US" smtClean="0"/>
              <a:t>9/1/21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9371D3E-5A18-49EB-AD2A-429AF165759F}" type="slidenum">
              <a:rPr lang="en-US" smtClean="0"/>
              <a:t>‹#›</a:t>
            </a:fld>
            <a:endParaRPr lang="en-US" dirty="0"/>
          </a:p>
        </p:txBody>
      </p:sp>
    </p:spTree>
    <p:extLst>
      <p:ext uri="{BB962C8B-B14F-4D97-AF65-F5344CB8AC3E}">
        <p14:creationId xmlns:p14="http://schemas.microsoft.com/office/powerpoint/2010/main" val="3952974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69AE8E-A1CA-EF4C-BC1E-6BEF0FB49382}" type="datetime1">
              <a:rPr lang="en-US" smtClean="0"/>
              <a:t>9/1/21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9371D3E-5A18-49EB-AD2A-429AF165759F}" type="slidenum">
              <a:rPr lang="en-US" smtClean="0"/>
              <a:t>‹#›</a:t>
            </a:fld>
            <a:endParaRPr lang="en-US" dirty="0"/>
          </a:p>
        </p:txBody>
      </p:sp>
    </p:spTree>
    <p:extLst>
      <p:ext uri="{BB962C8B-B14F-4D97-AF65-F5344CB8AC3E}">
        <p14:creationId xmlns:p14="http://schemas.microsoft.com/office/powerpoint/2010/main" val="10416506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695208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930865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398801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599021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917455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403484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01151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A15290-DE3A-4B4A-A1D3-9C5E3ED17E2C}" type="datetimeFigureOut">
              <a:rPr lang="en-US" smtClean="0">
                <a:solidFill>
                  <a:prstClr val="black">
                    <a:tint val="75000"/>
                  </a:prstClr>
                </a:solidFill>
              </a:rPr>
              <a:pPr/>
              <a:t>9/1/21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652C37B-F300-4543-B1E1-E16447EDC1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684252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034823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443530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054370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905590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26198110-B0E6-42DD-A2C1-ED373D73E314}" type="datetimeFigureOut">
              <a:rPr lang="en-US" smtClean="0"/>
              <a:t>9/1/21</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0E5D21A9-D349-406A-9173-515676055E98}" type="slidenum">
              <a:rPr lang="en-US" smtClean="0"/>
              <a:t>‹#›</a:t>
            </a:fld>
            <a:endParaRPr lang="en-US"/>
          </a:p>
        </p:txBody>
      </p:sp>
    </p:spTree>
    <p:extLst>
      <p:ext uri="{BB962C8B-B14F-4D97-AF65-F5344CB8AC3E}">
        <p14:creationId xmlns:p14="http://schemas.microsoft.com/office/powerpoint/2010/main" val="25054201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normAutofit/>
          </a:bodyPr>
          <a:lstStyle>
            <a:lvl1pPr>
              <a:defRPr sz="4000" b="1" cap="none" baseline="0"/>
            </a:lvl1p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normAutofit/>
          </a:bodyPr>
          <a:lstStyle>
            <a:lvl1pPr>
              <a:spcBef>
                <a:spcPts val="600"/>
              </a:spcBef>
              <a:defRPr sz="2000"/>
            </a:lvl1pPr>
            <a:lvl2pPr>
              <a:spcBef>
                <a:spcPts val="600"/>
              </a:spcBef>
              <a:defRPr sz="2000"/>
            </a:lvl2pPr>
            <a:lvl3pPr>
              <a:spcBef>
                <a:spcPts val="600"/>
              </a:spcBef>
              <a:defRPr sz="2000"/>
            </a:lvl3pPr>
            <a:lvl4pPr>
              <a:spcBef>
                <a:spcPts val="600"/>
              </a:spcBef>
              <a:defRPr sz="2000"/>
            </a:lvl4pPr>
            <a:lvl5pPr>
              <a:spcBef>
                <a:spcPts val="600"/>
              </a:spcBef>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6198110-B0E6-42DD-A2C1-ED373D73E314}" type="datetimeFigureOut">
              <a:rPr lang="en-US" smtClean="0"/>
              <a:t>9/1/21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0E5D21A9-D349-406A-9173-515676055E98}" type="slidenum">
              <a:rPr lang="en-US" smtClean="0"/>
              <a:t>‹#›</a:t>
            </a:fld>
            <a:endParaRPr lang="en-US"/>
          </a:p>
        </p:txBody>
      </p:sp>
    </p:spTree>
    <p:extLst>
      <p:ext uri="{BB962C8B-B14F-4D97-AF65-F5344CB8AC3E}">
        <p14:creationId xmlns:p14="http://schemas.microsoft.com/office/powerpoint/2010/main" val="6742829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26198110-B0E6-42DD-A2C1-ED373D73E314}" type="datetimeFigureOut">
              <a:rPr lang="en-US" smtClean="0"/>
              <a:t>9/1/21</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0E5D21A9-D349-406A-9173-515676055E98}" type="slidenum">
              <a:rPr lang="en-US" smtClean="0"/>
              <a:t>‹#›</a:t>
            </a:fld>
            <a:endParaRPr lang="en-US"/>
          </a:p>
        </p:txBody>
      </p:sp>
    </p:spTree>
    <p:extLst>
      <p:ext uri="{BB962C8B-B14F-4D97-AF65-F5344CB8AC3E}">
        <p14:creationId xmlns:p14="http://schemas.microsoft.com/office/powerpoint/2010/main" val="18677589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98110-B0E6-42DD-A2C1-ED373D73E314}" type="datetimeFigureOut">
              <a:rPr lang="en-US" smtClean="0"/>
              <a:t>9/1/21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D21A9-D349-406A-9173-515676055E98}" type="slidenum">
              <a:rPr lang="en-US" smtClean="0"/>
              <a:t>‹#›</a:t>
            </a:fld>
            <a:endParaRPr lang="en-US"/>
          </a:p>
        </p:txBody>
      </p:sp>
    </p:spTree>
    <p:extLst>
      <p:ext uri="{BB962C8B-B14F-4D97-AF65-F5344CB8AC3E}">
        <p14:creationId xmlns:p14="http://schemas.microsoft.com/office/powerpoint/2010/main" val="23182176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98110-B0E6-42DD-A2C1-ED373D73E314}" type="datetimeFigureOut">
              <a:rPr lang="en-US" smtClean="0"/>
              <a:t>9/1/21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5D21A9-D349-406A-9173-515676055E98}" type="slidenum">
              <a:rPr lang="en-US" smtClean="0"/>
              <a:t>‹#›</a:t>
            </a:fld>
            <a:endParaRPr lang="en-US"/>
          </a:p>
        </p:txBody>
      </p:sp>
    </p:spTree>
    <p:extLst>
      <p:ext uri="{BB962C8B-B14F-4D97-AF65-F5344CB8AC3E}">
        <p14:creationId xmlns:p14="http://schemas.microsoft.com/office/powerpoint/2010/main" val="11392743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6198110-B0E6-42DD-A2C1-ED373D73E314}" type="datetimeFigureOut">
              <a:rPr lang="en-US" smtClean="0"/>
              <a:t>9/1/21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5D21A9-D349-406A-9173-515676055E98}" type="slidenum">
              <a:rPr lang="en-US" smtClean="0"/>
              <a:t>‹#›</a:t>
            </a:fld>
            <a:endParaRPr lang="en-US"/>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2057503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A15290-DE3A-4B4A-A1D3-9C5E3ED17E2C}" type="datetimeFigureOut">
              <a:rPr lang="en-US" smtClean="0">
                <a:solidFill>
                  <a:prstClr val="black">
                    <a:tint val="75000"/>
                  </a:prstClr>
                </a:solidFill>
              </a:rPr>
              <a:pPr/>
              <a:t>9/1/21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652C37B-F300-4543-B1E1-E16447EDC1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10998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98110-B0E6-42DD-A2C1-ED373D73E314}" type="datetimeFigureOut">
              <a:rPr lang="en-US" smtClean="0"/>
              <a:t>9/1/21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5D21A9-D349-406A-9173-515676055E98}" type="slidenum">
              <a:rPr lang="en-US" smtClean="0"/>
              <a:t>‹#›</a:t>
            </a:fld>
            <a:endParaRPr lang="en-US"/>
          </a:p>
        </p:txBody>
      </p:sp>
    </p:spTree>
    <p:extLst>
      <p:ext uri="{BB962C8B-B14F-4D97-AF65-F5344CB8AC3E}">
        <p14:creationId xmlns:p14="http://schemas.microsoft.com/office/powerpoint/2010/main" val="29875062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26198110-B0E6-42DD-A2C1-ED373D73E314}" type="datetimeFigureOut">
              <a:rPr lang="en-US" smtClean="0"/>
              <a:t>9/1/21</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0E5D21A9-D349-406A-9173-515676055E98}" type="slidenum">
              <a:rPr lang="en-US" smtClean="0"/>
              <a:t>‹#›</a:t>
            </a:fld>
            <a:endParaRPr lang="en-US"/>
          </a:p>
        </p:txBody>
      </p:sp>
    </p:spTree>
    <p:extLst>
      <p:ext uri="{BB962C8B-B14F-4D97-AF65-F5344CB8AC3E}">
        <p14:creationId xmlns:p14="http://schemas.microsoft.com/office/powerpoint/2010/main" val="26701183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198110-B0E6-42DD-A2C1-ED373D73E314}" type="datetimeFigureOut">
              <a:rPr lang="en-US" smtClean="0"/>
              <a:t>9/1/21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D21A9-D349-406A-9173-515676055E98}" type="slidenum">
              <a:rPr lang="en-US" smtClean="0"/>
              <a:t>‹#›</a:t>
            </a:fld>
            <a:endParaRPr lang="en-US"/>
          </a:p>
        </p:txBody>
      </p:sp>
    </p:spTree>
    <p:extLst>
      <p:ext uri="{BB962C8B-B14F-4D97-AF65-F5344CB8AC3E}">
        <p14:creationId xmlns:p14="http://schemas.microsoft.com/office/powerpoint/2010/main" val="38573350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98110-B0E6-42DD-A2C1-ED373D73E314}" type="datetimeFigureOut">
              <a:rPr lang="en-US" smtClean="0"/>
              <a:t>9/1/21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D21A9-D349-406A-9173-515676055E98}" type="slidenum">
              <a:rPr lang="en-US" smtClean="0"/>
              <a:t>‹#›</a:t>
            </a:fld>
            <a:endParaRPr lang="en-US"/>
          </a:p>
        </p:txBody>
      </p:sp>
    </p:spTree>
    <p:extLst>
      <p:ext uri="{BB962C8B-B14F-4D97-AF65-F5344CB8AC3E}">
        <p14:creationId xmlns:p14="http://schemas.microsoft.com/office/powerpoint/2010/main" val="32113082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26198110-B0E6-42DD-A2C1-ED373D73E314}" type="datetimeFigureOut">
              <a:rPr lang="en-US" smtClean="0"/>
              <a:t>9/1/21</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0E5D21A9-D349-406A-9173-515676055E98}" type="slidenum">
              <a:rPr lang="en-US" smtClean="0"/>
              <a:t>‹#›</a:t>
            </a:fld>
            <a:endParaRPr lang="en-US"/>
          </a:p>
        </p:txBody>
      </p:sp>
    </p:spTree>
    <p:extLst>
      <p:ext uri="{BB962C8B-B14F-4D97-AF65-F5344CB8AC3E}">
        <p14:creationId xmlns:p14="http://schemas.microsoft.com/office/powerpoint/2010/main" val="2726283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2A15290-DE3A-4B4A-A1D3-9C5E3ED17E2C}" type="datetimeFigureOut">
              <a:rPr lang="en-US" smtClean="0">
                <a:solidFill>
                  <a:prstClr val="black">
                    <a:tint val="75000"/>
                  </a:prstClr>
                </a:solidFill>
              </a:rPr>
              <a:pPr/>
              <a:t>9/1/21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6652C37B-F300-4543-B1E1-E16447EDC1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91622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2A15290-DE3A-4B4A-A1D3-9C5E3ED17E2C}" type="datetimeFigureOut">
              <a:rPr lang="en-US" smtClean="0">
                <a:solidFill>
                  <a:prstClr val="black">
                    <a:tint val="75000"/>
                  </a:prstClr>
                </a:solidFill>
              </a:rPr>
              <a:pPr/>
              <a:t>9/1/21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652C37B-F300-4543-B1E1-E16447EDC1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0752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A15290-DE3A-4B4A-A1D3-9C5E3ED17E2C}" type="datetimeFigureOut">
              <a:rPr lang="en-US" smtClean="0">
                <a:solidFill>
                  <a:prstClr val="black">
                    <a:tint val="75000"/>
                  </a:prstClr>
                </a:solidFill>
              </a:rPr>
              <a:pPr/>
              <a:t>9/1/21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652C37B-F300-4543-B1E1-E16447EDC1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3039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A15290-DE3A-4B4A-A1D3-9C5E3ED17E2C}" type="datetimeFigureOut">
              <a:rPr lang="en-US" smtClean="0">
                <a:solidFill>
                  <a:prstClr val="black">
                    <a:tint val="75000"/>
                  </a:prstClr>
                </a:solidFill>
              </a:rPr>
              <a:pPr/>
              <a:t>9/1/21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652C37B-F300-4543-B1E1-E16447EDC1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54854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A15290-DE3A-4B4A-A1D3-9C5E3ED17E2C}" type="datetimeFigureOut">
              <a:rPr lang="en-US" smtClean="0">
                <a:solidFill>
                  <a:prstClr val="black">
                    <a:tint val="75000"/>
                  </a:prstClr>
                </a:solidFill>
              </a:rPr>
              <a:pPr/>
              <a:t>9/1/21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652C37B-F300-4543-B1E1-E16447EDC1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39679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A15290-DE3A-4B4A-A1D3-9C5E3ED17E2C}" type="datetimeFigureOut">
              <a:rPr lang="en-US" smtClean="0">
                <a:solidFill>
                  <a:prstClr val="black">
                    <a:tint val="75000"/>
                  </a:prstClr>
                </a:solidFill>
              </a:rPr>
              <a:pPr/>
              <a:t>9/1/21</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52C37B-F300-4543-B1E1-E16447EDC1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43815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758952"/>
            <a:ext cx="3443591"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9"/>
            <a:ext cx="2947483"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2"/>
            <a:ext cx="27432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068C84F1-39E0-9B4B-AF95-EE135EAB7207}" type="datetime1">
              <a:rPr lang="en-US" smtClean="0"/>
              <a:t>9/1/21</a:t>
            </a:fld>
            <a:endParaRPr lang="en-US" dirty="0"/>
          </a:p>
        </p:txBody>
      </p:sp>
      <p:sp>
        <p:nvSpPr>
          <p:cNvPr id="5" name="Footer Placeholder 4"/>
          <p:cNvSpPr>
            <a:spLocks noGrp="1"/>
          </p:cNvSpPr>
          <p:nvPr>
            <p:ph type="ftr" sz="quarter" idx="3"/>
          </p:nvPr>
        </p:nvSpPr>
        <p:spPr>
          <a:xfrm>
            <a:off x="3869268" y="6356352"/>
            <a:ext cx="5911517"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7" y="6356352"/>
            <a:ext cx="1530927" cy="365125"/>
          </a:xfrm>
          <a:prstGeom prst="rect">
            <a:avLst/>
          </a:prstGeom>
        </p:spPr>
        <p:txBody>
          <a:bodyPr vert="horz" lIns="91440" tIns="45720" rIns="91440" bIns="45720" rtlCol="0" anchor="ctr"/>
          <a:lstStyle>
            <a:lvl1pPr algn="r">
              <a:defRPr sz="1100" b="1">
                <a:solidFill>
                  <a:schemeClr val="accent1"/>
                </a:solidFill>
              </a:defRPr>
            </a:lvl1pPr>
          </a:lstStyle>
          <a:p>
            <a:fld id="{19371D3E-5A18-49EB-AD2A-429AF165759F}" type="slidenum">
              <a:rPr lang="en-US" smtClean="0"/>
              <a:t>‹#›</a:t>
            </a:fld>
            <a:endParaRPr lang="en-US" dirty="0"/>
          </a:p>
        </p:txBody>
      </p:sp>
    </p:spTree>
    <p:extLst>
      <p:ext uri="{BB962C8B-B14F-4D97-AF65-F5344CB8AC3E}">
        <p14:creationId xmlns:p14="http://schemas.microsoft.com/office/powerpoint/2010/main" val="27633277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30841094"/>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26198110-B0E6-42DD-A2C1-ED373D73E314}" type="datetimeFigureOut">
              <a:rPr lang="en-US" smtClean="0"/>
              <a:t>9/1/21</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0E5D21A9-D349-406A-9173-515676055E98}"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97715245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hyperlink" Target="https://bit.ly/CatholicLeaderPre" TargetMode="External"/><Relationship Id="rId2" Type="http://schemas.openxmlformats.org/officeDocument/2006/relationships/notesSlide" Target="../notesSlides/notesSlide16.xml"/><Relationship Id="rId1" Type="http://schemas.openxmlformats.org/officeDocument/2006/relationships/slideLayout" Target="../slideLayouts/slideLayout35.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hyperlink" Target="mailto:info@catholicclimatecovenant.org" TargetMode="External"/><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35.xml"/><Relationship Id="rId4" Type="http://schemas.openxmlformats.org/officeDocument/2006/relationships/image" Target="../media/image27.jpg"/></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35.xml"/><Relationship Id="rId4" Type="http://schemas.openxmlformats.org/officeDocument/2006/relationships/image" Target="../media/image26.jpg"/></Relationships>
</file>

<file path=ppt/slides/_rels/slide28.xml.rels><?xml version="1.0" encoding="UTF-8" standalone="yes"?>
<Relationships xmlns="http://schemas.openxmlformats.org/package/2006/relationships"><Relationship Id="rId3" Type="http://schemas.openxmlformats.org/officeDocument/2006/relationships/hyperlink" Target="https://ignatiansolidarity.net/wp-content/uploads/2015/08/Ignatian-Advocacy-101-9.9.15.pdf" TargetMode="External"/><Relationship Id="rId2" Type="http://schemas.openxmlformats.org/officeDocument/2006/relationships/notesSlide" Target="../notesSlides/notesSlide23.xml"/><Relationship Id="rId1" Type="http://schemas.openxmlformats.org/officeDocument/2006/relationships/slideLayout" Target="../slideLayouts/slideLayout35.xml"/><Relationship Id="rId5" Type="http://schemas.openxmlformats.org/officeDocument/2006/relationships/image" Target="../media/image28.png"/><Relationship Id="rId4" Type="http://schemas.openxmlformats.org/officeDocument/2006/relationships/hyperlink" Target="https://bit.ly/CatholicLeaderPost"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hyperlink" Target="http://www.catholicclimatecovenant.or/" TargetMode="External"/><Relationship Id="rId5" Type="http://schemas.openxmlformats.org/officeDocument/2006/relationships/hyperlink" Target="http://www.godsplanet.us/" TargetMode="External"/><Relationship Id="rId4" Type="http://schemas.openxmlformats.org/officeDocument/2006/relationships/hyperlink" Target="mailto:info@CatholicClimateCovenant.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857287" y="4661134"/>
            <a:ext cx="8503919"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prstClr val="white"/>
                </a:solidFill>
                <a:effectLst/>
                <a:uLnTx/>
                <a:uFillTx/>
                <a:latin typeface="Merriweather" charset="0"/>
                <a:ea typeface="Merriweather" charset="0"/>
                <a:cs typeface="Merriweather" charset="0"/>
              </a:rPr>
              <a:t>CatholicClimateCovenant.org</a:t>
            </a:r>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37645" y="5533006"/>
            <a:ext cx="2743200" cy="597811"/>
          </a:xfrm>
          <a:prstGeom prst="rect">
            <a:avLst/>
          </a:prstGeom>
        </p:spPr>
      </p:pic>
      <p:sp>
        <p:nvSpPr>
          <p:cNvPr id="2" name="Rectangle 1"/>
          <p:cNvSpPr/>
          <p:nvPr/>
        </p:nvSpPr>
        <p:spPr>
          <a:xfrm>
            <a:off x="282389" y="147919"/>
            <a:ext cx="11591364" cy="6468034"/>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492624" y="317553"/>
            <a:ext cx="9170894" cy="1538883"/>
          </a:xfrm>
          <a:prstGeom prst="rect">
            <a:avLst/>
          </a:prstGeom>
          <a:noFill/>
        </p:spPr>
        <p:txBody>
          <a:bodyPr wrap="square" rtlCol="0">
            <a:spAutoFit/>
          </a:bodyPr>
          <a:lstStyle/>
          <a:p>
            <a:pPr lvl="0" algn="ctr">
              <a:defRPr/>
            </a:pPr>
            <a:r>
              <a:rPr lang="en-US" sz="3200" b="1" dirty="0">
                <a:solidFill>
                  <a:schemeClr val="bg1"/>
                </a:solidFill>
              </a:rPr>
              <a:t>Season of Creation Training: How to Engage Our Church Leaders for Climate </a:t>
            </a:r>
            <a:r>
              <a:rPr lang="en-US" sz="3200" dirty="0"/>
              <a:t>Action </a:t>
            </a:r>
            <a:b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br>
            <a:r>
              <a:rPr lang="en-US" sz="3000" b="1" dirty="0">
                <a:solidFill>
                  <a:prstClr val="white"/>
                </a:solidFill>
                <a:latin typeface="Calibri" panose="020F0502020204030204"/>
              </a:rPr>
              <a:t>August 31st</a:t>
            </a: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 2021</a:t>
            </a:r>
          </a:p>
        </p:txBody>
      </p:sp>
    </p:spTree>
    <p:extLst>
      <p:ext uri="{BB962C8B-B14F-4D97-AF65-F5344CB8AC3E}">
        <p14:creationId xmlns:p14="http://schemas.microsoft.com/office/powerpoint/2010/main" val="3979977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18"/>
          <p:cNvPicPr preferRelativeResize="0"/>
          <p:nvPr/>
        </p:nvPicPr>
        <p:blipFill>
          <a:blip r:embed="rId3">
            <a:alphaModFix/>
          </a:blip>
          <a:stretch>
            <a:fillRect/>
          </a:stretch>
        </p:blipFill>
        <p:spPr>
          <a:xfrm>
            <a:off x="-1" y="-6"/>
            <a:ext cx="12192000" cy="6858007"/>
          </a:xfrm>
          <a:prstGeom prst="rect">
            <a:avLst/>
          </a:prstGeom>
          <a:noFill/>
          <a:ln>
            <a:noFill/>
          </a:ln>
        </p:spPr>
      </p:pic>
    </p:spTree>
    <p:extLst>
      <p:ext uri="{BB962C8B-B14F-4D97-AF65-F5344CB8AC3E}">
        <p14:creationId xmlns:p14="http://schemas.microsoft.com/office/powerpoint/2010/main" val="2600622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9"/>
          <p:cNvPicPr preferRelativeResize="0"/>
          <p:nvPr/>
        </p:nvPicPr>
        <p:blipFill>
          <a:blip r:embed="rId3">
            <a:alphaModFix/>
          </a:blip>
          <a:stretch>
            <a:fillRect/>
          </a:stretch>
        </p:blipFill>
        <p:spPr>
          <a:xfrm>
            <a:off x="0" y="-6"/>
            <a:ext cx="12192000" cy="6858007"/>
          </a:xfrm>
          <a:prstGeom prst="rect">
            <a:avLst/>
          </a:prstGeom>
          <a:noFill/>
          <a:ln>
            <a:noFill/>
          </a:ln>
        </p:spPr>
      </p:pic>
    </p:spTree>
    <p:extLst>
      <p:ext uri="{BB962C8B-B14F-4D97-AF65-F5344CB8AC3E}">
        <p14:creationId xmlns:p14="http://schemas.microsoft.com/office/powerpoint/2010/main" val="3022866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20"/>
          <p:cNvPicPr preferRelativeResize="0"/>
          <p:nvPr/>
        </p:nvPicPr>
        <p:blipFill>
          <a:blip r:embed="rId3">
            <a:alphaModFix/>
          </a:blip>
          <a:stretch>
            <a:fillRect/>
          </a:stretch>
        </p:blipFill>
        <p:spPr>
          <a:xfrm>
            <a:off x="0" y="-6"/>
            <a:ext cx="12192000" cy="6858007"/>
          </a:xfrm>
          <a:prstGeom prst="rect">
            <a:avLst/>
          </a:prstGeom>
          <a:noFill/>
          <a:ln>
            <a:noFill/>
          </a:ln>
        </p:spPr>
      </p:pic>
    </p:spTree>
    <p:extLst>
      <p:ext uri="{BB962C8B-B14F-4D97-AF65-F5344CB8AC3E}">
        <p14:creationId xmlns:p14="http://schemas.microsoft.com/office/powerpoint/2010/main" val="3187872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21"/>
          <p:cNvPicPr preferRelativeResize="0"/>
          <p:nvPr/>
        </p:nvPicPr>
        <p:blipFill>
          <a:blip r:embed="rId3">
            <a:alphaModFix/>
          </a:blip>
          <a:stretch>
            <a:fillRect/>
          </a:stretch>
        </p:blipFill>
        <p:spPr>
          <a:xfrm>
            <a:off x="0" y="1"/>
            <a:ext cx="12192000" cy="6858007"/>
          </a:xfrm>
          <a:prstGeom prst="rect">
            <a:avLst/>
          </a:prstGeom>
          <a:noFill/>
          <a:ln>
            <a:noFill/>
          </a:ln>
        </p:spPr>
      </p:pic>
    </p:spTree>
    <p:extLst>
      <p:ext uri="{BB962C8B-B14F-4D97-AF65-F5344CB8AC3E}">
        <p14:creationId xmlns:p14="http://schemas.microsoft.com/office/powerpoint/2010/main" val="3452151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2"/>
          <p:cNvPicPr preferRelativeResize="0"/>
          <p:nvPr/>
        </p:nvPicPr>
        <p:blipFill>
          <a:blip r:embed="rId3">
            <a:alphaModFix/>
          </a:blip>
          <a:stretch>
            <a:fillRect/>
          </a:stretch>
        </p:blipFill>
        <p:spPr>
          <a:xfrm>
            <a:off x="0" y="-6"/>
            <a:ext cx="12192000" cy="6858007"/>
          </a:xfrm>
          <a:prstGeom prst="rect">
            <a:avLst/>
          </a:prstGeom>
          <a:noFill/>
          <a:ln>
            <a:noFill/>
          </a:ln>
        </p:spPr>
      </p:pic>
    </p:spTree>
    <p:extLst>
      <p:ext uri="{BB962C8B-B14F-4D97-AF65-F5344CB8AC3E}">
        <p14:creationId xmlns:p14="http://schemas.microsoft.com/office/powerpoint/2010/main" val="1022244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3"/>
          <p:cNvPicPr preferRelativeResize="0"/>
          <p:nvPr/>
        </p:nvPicPr>
        <p:blipFill>
          <a:blip r:embed="rId3">
            <a:alphaModFix/>
          </a:blip>
          <a:stretch>
            <a:fillRect/>
          </a:stretch>
        </p:blipFill>
        <p:spPr>
          <a:xfrm>
            <a:off x="11" y="0"/>
            <a:ext cx="12191987" cy="6858000"/>
          </a:xfrm>
          <a:prstGeom prst="rect">
            <a:avLst/>
          </a:prstGeom>
          <a:noFill/>
          <a:ln>
            <a:noFill/>
          </a:ln>
        </p:spPr>
      </p:pic>
    </p:spTree>
    <p:extLst>
      <p:ext uri="{BB962C8B-B14F-4D97-AF65-F5344CB8AC3E}">
        <p14:creationId xmlns:p14="http://schemas.microsoft.com/office/powerpoint/2010/main" val="23035029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4"/>
          <p:cNvPicPr preferRelativeResize="0"/>
          <p:nvPr/>
        </p:nvPicPr>
        <p:blipFill>
          <a:blip r:embed="rId3">
            <a:alphaModFix/>
          </a:blip>
          <a:stretch>
            <a:fillRect/>
          </a:stretch>
        </p:blipFill>
        <p:spPr>
          <a:xfrm>
            <a:off x="-1" y="-6"/>
            <a:ext cx="12192000" cy="6858007"/>
          </a:xfrm>
          <a:prstGeom prst="rect">
            <a:avLst/>
          </a:prstGeom>
          <a:noFill/>
          <a:ln>
            <a:noFill/>
          </a:ln>
        </p:spPr>
      </p:pic>
    </p:spTree>
    <p:extLst>
      <p:ext uri="{BB962C8B-B14F-4D97-AF65-F5344CB8AC3E}">
        <p14:creationId xmlns:p14="http://schemas.microsoft.com/office/powerpoint/2010/main" val="3567870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25"/>
          <p:cNvPicPr preferRelativeResize="0"/>
          <p:nvPr/>
        </p:nvPicPr>
        <p:blipFill>
          <a:blip r:embed="rId3">
            <a:alphaModFix/>
          </a:blip>
          <a:stretch>
            <a:fillRect/>
          </a:stretch>
        </p:blipFill>
        <p:spPr>
          <a:xfrm>
            <a:off x="0" y="0"/>
            <a:ext cx="12191987" cy="6858000"/>
          </a:xfrm>
          <a:prstGeom prst="rect">
            <a:avLst/>
          </a:prstGeom>
          <a:noFill/>
          <a:ln>
            <a:noFill/>
          </a:ln>
        </p:spPr>
      </p:pic>
    </p:spTree>
    <p:extLst>
      <p:ext uri="{BB962C8B-B14F-4D97-AF65-F5344CB8AC3E}">
        <p14:creationId xmlns:p14="http://schemas.microsoft.com/office/powerpoint/2010/main" val="205119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26"/>
          <p:cNvPicPr preferRelativeResize="0"/>
          <p:nvPr/>
        </p:nvPicPr>
        <p:blipFill>
          <a:blip r:embed="rId3">
            <a:alphaModFix/>
          </a:blip>
          <a:stretch>
            <a:fillRect/>
          </a:stretch>
        </p:blipFill>
        <p:spPr>
          <a:xfrm>
            <a:off x="0" y="-6"/>
            <a:ext cx="12192000" cy="6858007"/>
          </a:xfrm>
          <a:prstGeom prst="rect">
            <a:avLst/>
          </a:prstGeom>
          <a:noFill/>
          <a:ln>
            <a:noFill/>
          </a:ln>
        </p:spPr>
      </p:pic>
    </p:spTree>
    <p:extLst>
      <p:ext uri="{BB962C8B-B14F-4D97-AF65-F5344CB8AC3E}">
        <p14:creationId xmlns:p14="http://schemas.microsoft.com/office/powerpoint/2010/main" val="3082945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0CFE4-D38E-4FF0-B686-6BF4277C806B}"/>
              </a:ext>
            </a:extLst>
          </p:cNvPr>
          <p:cNvSpPr>
            <a:spLocks noGrp="1"/>
          </p:cNvSpPr>
          <p:nvPr>
            <p:ph type="title"/>
          </p:nvPr>
        </p:nvSpPr>
        <p:spPr>
          <a:xfrm>
            <a:off x="581192" y="702156"/>
            <a:ext cx="11029616" cy="1013800"/>
          </a:xfrm>
        </p:spPr>
        <p:txBody>
          <a:bodyPr>
            <a:noAutofit/>
          </a:bodyPr>
          <a:lstStyle/>
          <a:p>
            <a:r>
              <a:rPr lang="en-US" sz="3200" b="1" dirty="0"/>
              <a:t>Encounter for Climate Action: </a:t>
            </a:r>
            <a:br>
              <a:rPr lang="en-US" sz="3200" b="1" dirty="0"/>
            </a:br>
            <a:r>
              <a:rPr lang="en-US" sz="2400" b="1" dirty="0"/>
              <a:t>Steps and Resources for Engaging Your Catholic Leader</a:t>
            </a:r>
            <a:endParaRPr lang="en-US" sz="3200" b="1" dirty="0"/>
          </a:p>
        </p:txBody>
      </p:sp>
      <p:sp>
        <p:nvSpPr>
          <p:cNvPr id="6" name="Content Placeholder 2">
            <a:extLst>
              <a:ext uri="{FF2B5EF4-FFF2-40B4-BE49-F238E27FC236}">
                <a16:creationId xmlns:a16="http://schemas.microsoft.com/office/drawing/2014/main" id="{A3A7FE54-CAFA-42A2-895F-388503D7F4D4}"/>
              </a:ext>
            </a:extLst>
          </p:cNvPr>
          <p:cNvSpPr txBox="1">
            <a:spLocks/>
          </p:cNvSpPr>
          <p:nvPr/>
        </p:nvSpPr>
        <p:spPr>
          <a:xfrm>
            <a:off x="581192" y="1966105"/>
            <a:ext cx="7460839" cy="6583680"/>
          </a:xfrm>
          <a:prstGeom prst="rect">
            <a:avLst/>
          </a:prstGeom>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ts val="600"/>
              </a:spcBef>
              <a:spcAft>
                <a:spcPts val="600"/>
              </a:spcAft>
              <a:buClr>
                <a:srgbClr val="73B865"/>
              </a:buClr>
              <a:buSzPct val="92000"/>
              <a:buFont typeface="Wingdings 2" panose="05020102010507070707" pitchFamily="18" charset="2"/>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Climate Action Letter for Catholic Institutions will demonstrate the broad U.S. Catholic support for a strong and just agreement at the 26th U.N. Climate Change Conference November 1-12. </a:t>
            </a:r>
          </a:p>
          <a:p>
            <a:pPr marL="306000" marR="0" lvl="0" indent="-306000" algn="l" defTabSz="457200" rtl="0" eaLnBrk="1" fontAlgn="auto" latinLnBrk="0" hangingPunct="1">
              <a:lnSpc>
                <a:spcPct val="100000"/>
              </a:lnSpc>
              <a:spcBef>
                <a:spcPts val="600"/>
              </a:spcBef>
              <a:spcAft>
                <a:spcPts val="600"/>
              </a:spcAft>
              <a:buClr>
                <a:srgbClr val="73B865"/>
              </a:buClr>
              <a:buSzPct val="92000"/>
              <a:buFont typeface="Wingdings 2" panose="05020102010507070707" pitchFamily="18" charset="2"/>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Evidence-based Method to engage Power for change.</a:t>
            </a:r>
          </a:p>
          <a:p>
            <a:pPr marL="306000" marR="0" lvl="0" indent="-306000" algn="l" defTabSz="457200" rtl="0" eaLnBrk="1" fontAlgn="auto" latinLnBrk="0" hangingPunct="1">
              <a:lnSpc>
                <a:spcPct val="100000"/>
              </a:lnSpc>
              <a:spcBef>
                <a:spcPts val="600"/>
              </a:spcBef>
              <a:spcAft>
                <a:spcPts val="600"/>
              </a:spcAft>
              <a:buClr>
                <a:srgbClr val="73B865"/>
              </a:buClr>
              <a:buSzPct val="92000"/>
              <a:buFont typeface="Wingdings 2" panose="05020102010507070707" pitchFamily="18" charset="2"/>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Build a “culture of encounter” (</a:t>
            </a:r>
            <a:r>
              <a:rPr kumimoji="0" lang="en-US" sz="1400" b="0" i="1" u="none" strike="noStrike" kern="1200" cap="none" spc="0" normalizeH="0" baseline="0" noProof="0" dirty="0" err="1">
                <a:ln>
                  <a:noFill/>
                </a:ln>
                <a:solidFill>
                  <a:srgbClr val="000000"/>
                </a:solidFill>
                <a:effectLst/>
                <a:uLnTx/>
                <a:uFillTx/>
                <a:latin typeface="Verdana"/>
                <a:ea typeface="+mn-ea"/>
                <a:cs typeface="+mn-cs"/>
              </a:rPr>
              <a:t>Evangelii</a:t>
            </a:r>
            <a:r>
              <a:rPr kumimoji="0" lang="en-US" sz="1400" b="0" i="1" u="none" strike="noStrike" kern="1200" cap="none" spc="0" normalizeH="0" baseline="0" noProof="0" dirty="0">
                <a:ln>
                  <a:noFill/>
                </a:ln>
                <a:solidFill>
                  <a:srgbClr val="000000"/>
                </a:solidFill>
                <a:effectLst/>
                <a:uLnTx/>
                <a:uFillTx/>
                <a:latin typeface="Verdana"/>
                <a:ea typeface="+mn-ea"/>
                <a:cs typeface="+mn-cs"/>
              </a:rPr>
              <a:t> Gaudium</a:t>
            </a:r>
            <a:r>
              <a:rPr kumimoji="0" lang="en-US" sz="1400" b="0" i="0" u="none" strike="noStrike" kern="1200" cap="none" spc="0" normalizeH="0" baseline="0" noProof="0" dirty="0">
                <a:ln>
                  <a:noFill/>
                </a:ln>
                <a:solidFill>
                  <a:srgbClr val="000000"/>
                </a:solidFill>
                <a:effectLst/>
                <a:uLnTx/>
                <a:uFillTx/>
                <a:latin typeface="Verdana"/>
                <a:ea typeface="+mn-ea"/>
                <a:cs typeface="+mn-cs"/>
              </a:rPr>
              <a:t>, no. 220).</a:t>
            </a:r>
          </a:p>
          <a:p>
            <a:pPr marL="306000" marR="0" lvl="0" indent="-306000" algn="l" defTabSz="457200" rtl="0" eaLnBrk="1" fontAlgn="auto" latinLnBrk="0" hangingPunct="1">
              <a:lnSpc>
                <a:spcPct val="100000"/>
              </a:lnSpc>
              <a:spcBef>
                <a:spcPts val="600"/>
              </a:spcBef>
              <a:spcAft>
                <a:spcPts val="600"/>
              </a:spcAft>
              <a:buClr>
                <a:srgbClr val="73B865"/>
              </a:buClr>
              <a:buSzPct val="92000"/>
              <a:buFont typeface="Wingdings 2" panose="05020102010507070707" pitchFamily="18" charset="2"/>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Respond to calls from Cardinal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Hollerich</a:t>
            </a:r>
            <a:r>
              <a:rPr kumimoji="0" lang="en-US" sz="1400" b="0" i="0" u="none" strike="noStrike" kern="1200" cap="none" spc="0" normalizeH="0" baseline="0" noProof="0" dirty="0">
                <a:ln>
                  <a:noFill/>
                </a:ln>
                <a:solidFill>
                  <a:srgbClr val="000000"/>
                </a:solidFill>
                <a:effectLst/>
                <a:uLnTx/>
                <a:uFillTx/>
                <a:latin typeface="Verdana"/>
                <a:ea typeface="+mn-ea"/>
                <a:cs typeface="+mn-cs"/>
              </a:rPr>
              <a:t> and Cardinal Cupich for Catholics to meet with their bishop about climate change.</a:t>
            </a:r>
          </a:p>
          <a:p>
            <a:pPr marL="630000" marR="0" lvl="1" indent="-306000" algn="l" defTabSz="457200" rtl="0" eaLnBrk="1" fontAlgn="auto" latinLnBrk="0" hangingPunct="1">
              <a:lnSpc>
                <a:spcPct val="100000"/>
              </a:lnSpc>
              <a:spcBef>
                <a:spcPts val="600"/>
              </a:spcBef>
              <a:spcAft>
                <a:spcPts val="600"/>
              </a:spcAft>
              <a:buClr>
                <a:srgbClr val="73B865"/>
              </a:buClr>
              <a:buSzPct val="92000"/>
              <a:buFont typeface="Wingdings 2" panose="05020102010507070707" pitchFamily="18" charset="2"/>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Brian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Roewe</a:t>
            </a:r>
            <a:r>
              <a:rPr kumimoji="0" lang="en-US" sz="1400" b="0" i="0" u="none" strike="noStrike" kern="1200" cap="none" spc="0" normalizeH="0" baseline="0" noProof="0" dirty="0">
                <a:ln>
                  <a:noFill/>
                </a:ln>
                <a:solidFill>
                  <a:srgbClr val="000000"/>
                </a:solidFill>
                <a:effectLst/>
                <a:uLnTx/>
                <a:uFillTx/>
                <a:latin typeface="Verdana"/>
                <a:ea typeface="+mn-ea"/>
                <a:cs typeface="+mn-cs"/>
              </a:rPr>
              <a:t>, “Vatican official: Church divestment from fossil fuels is ‘moral imperative,’” </a:t>
            </a:r>
            <a:r>
              <a:rPr kumimoji="0" lang="en-US" sz="1400" b="0" i="1" u="none" strike="noStrike" kern="1200" cap="none" spc="0" normalizeH="0" baseline="0" noProof="0" dirty="0">
                <a:ln>
                  <a:noFill/>
                </a:ln>
                <a:solidFill>
                  <a:srgbClr val="000000"/>
                </a:solidFill>
                <a:effectLst/>
                <a:uLnTx/>
                <a:uFillTx/>
                <a:latin typeface="Verdana"/>
                <a:ea typeface="+mn-ea"/>
                <a:cs typeface="+mn-cs"/>
              </a:rPr>
              <a:t>National Catholic Reporter.</a:t>
            </a:r>
          </a:p>
          <a:p>
            <a:pPr marL="630000" marR="0" lvl="1" indent="-306000" algn="l" defTabSz="457200" rtl="0" eaLnBrk="1" fontAlgn="auto" latinLnBrk="0" hangingPunct="1">
              <a:lnSpc>
                <a:spcPct val="100000"/>
              </a:lnSpc>
              <a:spcBef>
                <a:spcPts val="600"/>
              </a:spcBef>
              <a:spcAft>
                <a:spcPts val="600"/>
              </a:spcAft>
              <a:buClr>
                <a:srgbClr val="73B865"/>
              </a:buClr>
              <a:buSzPct val="92000"/>
              <a:buFont typeface="Wingdings 2" panose="05020102010507070707" pitchFamily="18" charset="2"/>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Brian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Roewe</a:t>
            </a:r>
            <a:r>
              <a:rPr kumimoji="0" lang="en-US" sz="1400" b="0" i="0" u="none" strike="noStrike" kern="1200" cap="none" spc="0" normalizeH="0" baseline="0" noProof="0" dirty="0">
                <a:ln>
                  <a:noFill/>
                </a:ln>
                <a:solidFill>
                  <a:srgbClr val="000000"/>
                </a:solidFill>
                <a:effectLst/>
                <a:uLnTx/>
                <a:uFillTx/>
                <a:latin typeface="Verdana"/>
                <a:ea typeface="+mn-ea"/>
                <a:cs typeface="+mn-cs"/>
              </a:rPr>
              <a:t>, “Cardinal Cupich: To save planet, US must reject 'false idol' of money,” </a:t>
            </a:r>
            <a:r>
              <a:rPr kumimoji="0" lang="en-US" sz="1400" b="0" i="1" u="none" strike="noStrike" kern="1200" cap="none" spc="0" normalizeH="0" baseline="0" noProof="0" dirty="0">
                <a:ln>
                  <a:noFill/>
                </a:ln>
                <a:solidFill>
                  <a:srgbClr val="000000"/>
                </a:solidFill>
                <a:effectLst/>
                <a:uLnTx/>
                <a:uFillTx/>
                <a:latin typeface="Verdana"/>
                <a:ea typeface="+mn-ea"/>
                <a:cs typeface="+mn-cs"/>
              </a:rPr>
              <a:t>National Catholic Reporter</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p>
          <a:p>
            <a:pPr marL="306000" marR="0" lvl="0" indent="-306000" algn="l" defTabSz="457200" rtl="0" eaLnBrk="1" fontAlgn="auto" latinLnBrk="0" hangingPunct="1">
              <a:lnSpc>
                <a:spcPct val="100000"/>
              </a:lnSpc>
              <a:spcBef>
                <a:spcPts val="600"/>
              </a:spcBef>
              <a:spcAft>
                <a:spcPts val="600"/>
              </a:spcAft>
              <a:buClr>
                <a:srgbClr val="73B865"/>
              </a:buClr>
              <a:buSzPct val="92000"/>
              <a:buFont typeface="Wingdings 2" panose="05020102010507070707" pitchFamily="18" charset="2"/>
              <a:buChar char=""/>
              <a:tabLst/>
              <a:defRPr/>
            </a:pPr>
            <a:r>
              <a:rPr kumimoji="0" lang="en-US" sz="1400" b="1" i="1" u="none" strike="noStrike" kern="1200" cap="none" spc="0" normalizeH="0" baseline="0" noProof="0" dirty="0">
                <a:ln>
                  <a:noFill/>
                </a:ln>
                <a:solidFill>
                  <a:srgbClr val="000000"/>
                </a:solidFill>
                <a:effectLst/>
                <a:uLnTx/>
                <a:uFillTx/>
                <a:latin typeface="Verdana"/>
                <a:ea typeface="+mn-ea"/>
                <a:cs typeface="+mn-cs"/>
              </a:rPr>
              <a:t>But it will not work without your action.</a:t>
            </a:r>
          </a:p>
          <a:p>
            <a:pPr marL="306000" marR="0" lvl="0" indent="-306000" algn="l" defTabSz="457200" rtl="0" eaLnBrk="1" fontAlgn="auto" latinLnBrk="0" hangingPunct="1">
              <a:lnSpc>
                <a:spcPct val="100000"/>
              </a:lnSpc>
              <a:spcBef>
                <a:spcPts val="600"/>
              </a:spcBef>
              <a:spcAft>
                <a:spcPts val="600"/>
              </a:spcAft>
              <a:buClr>
                <a:srgbClr val="73B865"/>
              </a:buClr>
              <a:buSzPct val="92000"/>
              <a:buFont typeface="Wingdings 2" panose="05020102010507070707" pitchFamily="18" charset="2"/>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Meeting with a Catholic leader may be new for you. It may also be uncomfortable. It will take time and energy. But it is </a:t>
            </a:r>
            <a:r>
              <a:rPr kumimoji="0" lang="en-US" sz="1400" b="1" i="1" u="none" strike="noStrike" kern="1200" cap="none" spc="0" normalizeH="0" baseline="0" noProof="0" dirty="0">
                <a:ln>
                  <a:noFill/>
                </a:ln>
                <a:solidFill>
                  <a:srgbClr val="000000"/>
                </a:solidFill>
                <a:effectLst/>
                <a:uLnTx/>
                <a:uFillTx/>
                <a:latin typeface="Verdana"/>
                <a:ea typeface="+mn-ea"/>
                <a:cs typeface="+mn-cs"/>
              </a:rPr>
              <a:t>essential</a:t>
            </a:r>
            <a:r>
              <a:rPr kumimoji="0" lang="en-US" sz="1400" b="0" i="0" u="none" strike="noStrike" kern="1200" cap="none" spc="0" normalizeH="0" baseline="0" noProof="0" dirty="0">
                <a:ln>
                  <a:noFill/>
                </a:ln>
                <a:solidFill>
                  <a:srgbClr val="000000"/>
                </a:solidFill>
                <a:effectLst/>
                <a:uLnTx/>
                <a:uFillTx/>
                <a:latin typeface="Verdana"/>
                <a:ea typeface="+mn-ea"/>
                <a:cs typeface="+mn-cs"/>
              </a:rPr>
              <a:t> to maximizing Catholic support for prudent climate policy that faithfully responds to “both the cry of the earth and the cry of the poor”           (</a:t>
            </a:r>
            <a:r>
              <a:rPr kumimoji="0" lang="en-US" sz="1400" b="0" i="1" u="none" strike="noStrike" kern="1200" cap="none" spc="0" normalizeH="0" baseline="0" noProof="0" dirty="0">
                <a:ln>
                  <a:noFill/>
                </a:ln>
                <a:solidFill>
                  <a:srgbClr val="000000"/>
                </a:solidFill>
                <a:effectLst/>
                <a:uLnTx/>
                <a:uFillTx/>
                <a:latin typeface="Verdana"/>
                <a:ea typeface="+mn-ea"/>
                <a:cs typeface="+mn-cs"/>
              </a:rPr>
              <a:t>Laudato Si’</a:t>
            </a:r>
            <a:r>
              <a:rPr kumimoji="0" lang="en-US" sz="1400" b="0" i="0" u="none" strike="noStrike" kern="1200" cap="none" spc="0" normalizeH="0" baseline="0" noProof="0" dirty="0">
                <a:ln>
                  <a:noFill/>
                </a:ln>
                <a:solidFill>
                  <a:srgbClr val="000000"/>
                </a:solidFill>
                <a:effectLst/>
                <a:uLnTx/>
                <a:uFillTx/>
                <a:latin typeface="Verdana"/>
                <a:ea typeface="+mn-ea"/>
                <a:cs typeface="+mn-cs"/>
              </a:rPr>
              <a:t>, no. 49).</a:t>
            </a:r>
          </a:p>
        </p:txBody>
      </p:sp>
      <p:pic>
        <p:nvPicPr>
          <p:cNvPr id="4" name="Picture 3" descr="A picture containing text&#10;&#10;Description automatically generated">
            <a:extLst>
              <a:ext uri="{FF2B5EF4-FFF2-40B4-BE49-F238E27FC236}">
                <a16:creationId xmlns:a16="http://schemas.microsoft.com/office/drawing/2014/main" id="{443B745F-02D0-40D5-BC10-3C9E59E46C2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73915" y="2000989"/>
            <a:ext cx="3436893" cy="4447743"/>
          </a:xfrm>
          <a:prstGeom prst="rect">
            <a:avLst/>
          </a:prstGeom>
          <a:ln>
            <a:solidFill>
              <a:schemeClr val="tx1"/>
            </a:solidFill>
          </a:ln>
        </p:spPr>
      </p:pic>
      <p:sp>
        <p:nvSpPr>
          <p:cNvPr id="7" name="TextBox 6">
            <a:extLst>
              <a:ext uri="{FF2B5EF4-FFF2-40B4-BE49-F238E27FC236}">
                <a16:creationId xmlns:a16="http://schemas.microsoft.com/office/drawing/2014/main" id="{4070A449-4FEF-4CE6-97E8-811069901FD1}"/>
              </a:ext>
            </a:extLst>
          </p:cNvPr>
          <p:cNvSpPr txBox="1"/>
          <p:nvPr/>
        </p:nvSpPr>
        <p:spPr>
          <a:xfrm>
            <a:off x="8316015" y="6427267"/>
            <a:ext cx="3152692" cy="30777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00B0F0"/>
                </a:solidFill>
                <a:effectLst/>
                <a:uLnTx/>
                <a:uFillTx/>
                <a:latin typeface="Calibri" panose="020F0502020204030204" pitchFamily="34" charset="0"/>
                <a:ea typeface="Times New Roman" panose="02020603050405020304" pitchFamily="18" charset="0"/>
                <a:cs typeface="+mn-cs"/>
              </a:rPr>
              <a:t>https://bit.ly/CatholicLeaderEncounter</a:t>
            </a:r>
            <a:endParaRPr kumimoji="0" lang="en-US" sz="1400" b="0" i="0" u="none" strike="noStrike" kern="1200" cap="none" spc="0" normalizeH="0" baseline="0" noProof="0" dirty="0">
              <a:ln>
                <a:noFill/>
              </a:ln>
              <a:solidFill>
                <a:srgbClr val="00B0F0"/>
              </a:solidFill>
              <a:effectLst/>
              <a:uLnTx/>
              <a:uFillTx/>
              <a:latin typeface="Verdana"/>
              <a:ea typeface="+mn-ea"/>
              <a:cs typeface="+mn-cs"/>
            </a:endParaRPr>
          </a:p>
        </p:txBody>
      </p:sp>
    </p:spTree>
    <p:extLst>
      <p:ext uri="{BB962C8B-B14F-4D97-AF65-F5344CB8AC3E}">
        <p14:creationId xmlns:p14="http://schemas.microsoft.com/office/powerpoint/2010/main" val="146175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500"/>
                                        <p:tgtEl>
                                          <p:spTgt spid="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fade">
                                      <p:cBhvr>
                                        <p:cTn id="30" dur="500"/>
                                        <p:tgtEl>
                                          <p:spTgt spid="6">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500"/>
                                        <p:tgtEl>
                                          <p:spTgt spid="6">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xEl>
                                              <p:pRg st="5" end="5"/>
                                            </p:txEl>
                                          </p:spTgt>
                                        </p:tgtEl>
                                        <p:attrNameLst>
                                          <p:attrName>style.visibility</p:attrName>
                                        </p:attrNameLst>
                                      </p:cBhvr>
                                      <p:to>
                                        <p:strVal val="visible"/>
                                      </p:to>
                                    </p:set>
                                    <p:animEffect transition="in" filter="fade">
                                      <p:cBhvr>
                                        <p:cTn id="40" dur="500"/>
                                        <p:tgtEl>
                                          <p:spTgt spid="6">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
                                            <p:txEl>
                                              <p:pRg st="6" end="6"/>
                                            </p:txEl>
                                          </p:spTgt>
                                        </p:tgtEl>
                                        <p:attrNameLst>
                                          <p:attrName>style.visibility</p:attrName>
                                        </p:attrNameLst>
                                      </p:cBhvr>
                                      <p:to>
                                        <p:strVal val="visible"/>
                                      </p:to>
                                    </p:set>
                                    <p:animEffect transition="in" filter="fade">
                                      <p:cBhvr>
                                        <p:cTn id="45" dur="500"/>
                                        <p:tgtEl>
                                          <p:spTgt spid="6">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
                                            <p:txEl>
                                              <p:pRg st="7" end="7"/>
                                            </p:txEl>
                                          </p:spTgt>
                                        </p:tgtEl>
                                        <p:attrNameLst>
                                          <p:attrName>style.visibility</p:attrName>
                                        </p:attrNameLst>
                                      </p:cBhvr>
                                      <p:to>
                                        <p:strVal val="visible"/>
                                      </p:to>
                                    </p:set>
                                    <p:animEffect transition="in" filter="fade">
                                      <p:cBhvr>
                                        <p:cTn id="50"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04B7D"/>
        </a:solidFill>
        <a:effectLst/>
      </p:bgPr>
    </p:bg>
    <p:spTree>
      <p:nvGrpSpPr>
        <p:cNvPr id="1" name=""/>
        <p:cNvGrpSpPr/>
        <p:nvPr/>
      </p:nvGrpSpPr>
      <p:grpSpPr>
        <a:xfrm>
          <a:off x="0" y="0"/>
          <a:ext cx="0" cy="0"/>
          <a:chOff x="0" y="0"/>
          <a:chExt cx="0" cy="0"/>
        </a:xfrm>
      </p:grpSpPr>
      <p:sp>
        <p:nvSpPr>
          <p:cNvPr id="7" name="Rectangle 6"/>
          <p:cNvSpPr/>
          <p:nvPr/>
        </p:nvSpPr>
        <p:spPr>
          <a:xfrm>
            <a:off x="94129" y="147918"/>
            <a:ext cx="12000754" cy="6507529"/>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97FAA36-85C9-A642-A6EE-DE433EB3DBDD}"/>
              </a:ext>
            </a:extLst>
          </p:cNvPr>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01743E8B-8320-D043-B73A-70A89C23DFE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120892" y="5726200"/>
            <a:ext cx="847165" cy="683027"/>
          </a:xfrm>
          <a:prstGeom prst="rect">
            <a:avLst/>
          </a:prstGeom>
        </p:spPr>
      </p:pic>
      <p:sp>
        <p:nvSpPr>
          <p:cNvPr id="2" name="TextBox 1">
            <a:extLst>
              <a:ext uri="{FF2B5EF4-FFF2-40B4-BE49-F238E27FC236}">
                <a16:creationId xmlns:a16="http://schemas.microsoft.com/office/drawing/2014/main" id="{8250A40B-3AA4-D341-86F5-0ACAA872893F}"/>
              </a:ext>
            </a:extLst>
          </p:cNvPr>
          <p:cNvSpPr txBox="1"/>
          <p:nvPr/>
        </p:nvSpPr>
        <p:spPr>
          <a:xfrm>
            <a:off x="292100" y="355601"/>
            <a:ext cx="10602894" cy="6278642"/>
          </a:xfrm>
          <a:prstGeom prst="rect">
            <a:avLst/>
          </a:prstGeom>
          <a:noFill/>
        </p:spPr>
        <p:txBody>
          <a:bodyPr wrap="square" rtlCol="0">
            <a:spAutoFit/>
          </a:bodyPr>
          <a:lstStyle/>
          <a:p>
            <a:pPr lvl="1"/>
            <a:r>
              <a:rPr lang="en-US" sz="2400" b="1" dirty="0">
                <a:solidFill>
                  <a:schemeClr val="bg1"/>
                </a:solidFill>
              </a:rPr>
              <a:t>Prayer for Ecological Conversion</a:t>
            </a:r>
            <a:br>
              <a:rPr lang="en-US" sz="2400" b="1" dirty="0">
                <a:solidFill>
                  <a:schemeClr val="bg1"/>
                </a:solidFill>
              </a:rPr>
            </a:br>
            <a:br>
              <a:rPr lang="en-US" sz="2000" dirty="0">
                <a:solidFill>
                  <a:schemeClr val="bg1"/>
                </a:solidFill>
              </a:rPr>
            </a:br>
            <a:r>
              <a:rPr lang="en-US" sz="2000" dirty="0">
                <a:solidFill>
                  <a:schemeClr val="bg1"/>
                </a:solidFill>
              </a:rPr>
              <a:t>God of the sun and the moon, of the mountains, deserts and plains, </a:t>
            </a:r>
            <a:br>
              <a:rPr lang="en-US" sz="2000" dirty="0">
                <a:solidFill>
                  <a:schemeClr val="bg1"/>
                </a:solidFill>
              </a:rPr>
            </a:br>
            <a:r>
              <a:rPr lang="en-US" sz="2000" dirty="0">
                <a:solidFill>
                  <a:schemeClr val="bg1"/>
                </a:solidFill>
              </a:rPr>
              <a:t>God of the mighty oceans, of rivers, lakes and streams </a:t>
            </a:r>
            <a:br>
              <a:rPr lang="en-US" sz="2000" dirty="0">
                <a:solidFill>
                  <a:schemeClr val="bg1"/>
                </a:solidFill>
              </a:rPr>
            </a:br>
            <a:r>
              <a:rPr lang="en-US" sz="2000" dirty="0">
                <a:solidFill>
                  <a:schemeClr val="bg1"/>
                </a:solidFill>
              </a:rPr>
              <a:t>God of all creatures that live in seas and fly in the air </a:t>
            </a:r>
            <a:br>
              <a:rPr lang="en-US" sz="2000" dirty="0">
                <a:solidFill>
                  <a:schemeClr val="bg1"/>
                </a:solidFill>
              </a:rPr>
            </a:br>
            <a:r>
              <a:rPr lang="en-US" sz="2000" dirty="0">
                <a:solidFill>
                  <a:schemeClr val="bg1"/>
                </a:solidFill>
              </a:rPr>
              <a:t>of every living thing that grows and moves on this sacred Earth. </a:t>
            </a:r>
            <a:br>
              <a:rPr lang="en-US" sz="2000" dirty="0">
                <a:solidFill>
                  <a:schemeClr val="bg1"/>
                </a:solidFill>
              </a:rPr>
            </a:br>
            <a:r>
              <a:rPr lang="en-US" sz="2000" dirty="0">
                <a:solidFill>
                  <a:schemeClr val="bg1"/>
                </a:solidFill>
              </a:rPr>
              <a:t>We are formed by Christ into Your People, </a:t>
            </a:r>
            <a:br>
              <a:rPr lang="en-US" sz="2000" dirty="0">
                <a:solidFill>
                  <a:schemeClr val="bg1"/>
                </a:solidFill>
              </a:rPr>
            </a:br>
            <a:r>
              <a:rPr lang="en-US" sz="2000" dirty="0">
                <a:solidFill>
                  <a:schemeClr val="bg1"/>
                </a:solidFill>
              </a:rPr>
              <a:t>called to bring the world into Your marvelous light. </a:t>
            </a:r>
            <a:br>
              <a:rPr lang="en-US" sz="2000" dirty="0">
                <a:solidFill>
                  <a:schemeClr val="bg1"/>
                </a:solidFill>
              </a:rPr>
            </a:br>
            <a:r>
              <a:rPr lang="en-US" sz="2000" dirty="0">
                <a:solidFill>
                  <a:schemeClr val="bg1"/>
                </a:solidFill>
              </a:rPr>
              <a:t>As the Body of Christ, we are messengers of ecological vocation. </a:t>
            </a:r>
            <a:br>
              <a:rPr lang="en-US" sz="2000" dirty="0">
                <a:solidFill>
                  <a:schemeClr val="bg1"/>
                </a:solidFill>
              </a:rPr>
            </a:br>
            <a:r>
              <a:rPr lang="en-US" sz="2000" dirty="0">
                <a:solidFill>
                  <a:schemeClr val="bg1"/>
                </a:solidFill>
              </a:rPr>
              <a:t>We are entrusted with caring for this Earth which You have created. </a:t>
            </a:r>
            <a:br>
              <a:rPr lang="en-US" sz="2000" dirty="0">
                <a:solidFill>
                  <a:schemeClr val="bg1"/>
                </a:solidFill>
              </a:rPr>
            </a:br>
            <a:r>
              <a:rPr lang="en-US" sz="2000" dirty="0">
                <a:solidFill>
                  <a:schemeClr val="bg1"/>
                </a:solidFill>
              </a:rPr>
              <a:t>Help us to love and respect it; to repair what we have damaged; </a:t>
            </a:r>
            <a:br>
              <a:rPr lang="en-US" sz="2000" dirty="0">
                <a:solidFill>
                  <a:schemeClr val="bg1"/>
                </a:solidFill>
              </a:rPr>
            </a:br>
            <a:r>
              <a:rPr lang="en-US" sz="2000" dirty="0">
                <a:solidFill>
                  <a:schemeClr val="bg1"/>
                </a:solidFill>
              </a:rPr>
              <a:t>to care for what You have made good and holy. </a:t>
            </a:r>
            <a:br>
              <a:rPr lang="en-US" sz="2000" dirty="0">
                <a:solidFill>
                  <a:schemeClr val="bg1"/>
                </a:solidFill>
              </a:rPr>
            </a:br>
            <a:r>
              <a:rPr lang="en-US" sz="2000" dirty="0">
                <a:solidFill>
                  <a:schemeClr val="bg1"/>
                </a:solidFill>
              </a:rPr>
              <a:t>Give us the wisdom and the passion to change our minds, our hearts and our ways. </a:t>
            </a:r>
            <a:br>
              <a:rPr lang="en-US" sz="2000" dirty="0">
                <a:solidFill>
                  <a:schemeClr val="bg1"/>
                </a:solidFill>
              </a:rPr>
            </a:br>
            <a:r>
              <a:rPr lang="en-US" sz="2000" dirty="0">
                <a:solidFill>
                  <a:schemeClr val="bg1"/>
                </a:solidFill>
              </a:rPr>
              <a:t>Let us be mustard seeds in our world bringing about ecological conversion which grows and </a:t>
            </a:r>
            <a:br>
              <a:rPr lang="en-US" sz="2000" dirty="0">
                <a:solidFill>
                  <a:schemeClr val="bg1"/>
                </a:solidFill>
              </a:rPr>
            </a:br>
            <a:r>
              <a:rPr lang="en-US" sz="2000" dirty="0">
                <a:solidFill>
                  <a:schemeClr val="bg1"/>
                </a:solidFill>
              </a:rPr>
              <a:t>spreads to every corner of the Earth.</a:t>
            </a:r>
            <a:br>
              <a:rPr lang="en-US" sz="2000" dirty="0">
                <a:solidFill>
                  <a:schemeClr val="bg1"/>
                </a:solidFill>
              </a:rPr>
            </a:br>
            <a:r>
              <a:rPr lang="en-US" sz="2000" dirty="0">
                <a:solidFill>
                  <a:schemeClr val="bg1"/>
                </a:solidFill>
              </a:rPr>
              <a:t>For our sake now and for every generation which is to come. </a:t>
            </a:r>
            <a:br>
              <a:rPr lang="en-US" sz="2000" dirty="0">
                <a:solidFill>
                  <a:schemeClr val="bg1"/>
                </a:solidFill>
              </a:rPr>
            </a:br>
            <a:r>
              <a:rPr lang="en-US" sz="2000" dirty="0">
                <a:solidFill>
                  <a:schemeClr val="bg1"/>
                </a:solidFill>
              </a:rPr>
              <a:t>We ask this through Christ, Our Lord. Amen. </a:t>
            </a:r>
            <a:br>
              <a:rPr lang="en-US" sz="2000" dirty="0">
                <a:solidFill>
                  <a:schemeClr val="bg1"/>
                </a:solidFill>
              </a:rPr>
            </a:br>
            <a:r>
              <a:rPr lang="en-US" sz="2000" dirty="0">
                <a:solidFill>
                  <a:schemeClr val="bg1"/>
                </a:solidFill>
              </a:rPr>
              <a:t>                    ~Catholic Earthcare Australia, 2002 </a:t>
            </a:r>
          </a:p>
          <a:p>
            <a:pPr lvl="1"/>
            <a:r>
              <a:rPr lang="en-US" sz="2000" dirty="0">
                <a:solidFill>
                  <a:schemeClr val="bg1"/>
                </a:solidFill>
              </a:rPr>
              <a:t>		(used with permission in the 2021 Feast of St. Francis  Program)</a:t>
            </a:r>
            <a:br>
              <a:rPr lang="en-US" dirty="0"/>
            </a:br>
            <a:endParaRPr lang="en-US" dirty="0"/>
          </a:p>
        </p:txBody>
      </p:sp>
    </p:spTree>
    <p:extLst>
      <p:ext uri="{BB962C8B-B14F-4D97-AF65-F5344CB8AC3E}">
        <p14:creationId xmlns:p14="http://schemas.microsoft.com/office/powerpoint/2010/main" val="1944767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09C5CF-1420-4A4D-900F-8774D516F2B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03785" y="736142"/>
            <a:ext cx="4567469" cy="5910843"/>
          </a:xfrm>
          <a:prstGeom prst="rect">
            <a:avLst/>
          </a:prstGeom>
          <a:ln>
            <a:solidFill>
              <a:schemeClr val="tx1"/>
            </a:solidFill>
          </a:ln>
        </p:spPr>
      </p:pic>
    </p:spTree>
    <p:extLst>
      <p:ext uri="{BB962C8B-B14F-4D97-AF65-F5344CB8AC3E}">
        <p14:creationId xmlns:p14="http://schemas.microsoft.com/office/powerpoint/2010/main" val="38972781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0CFE4-D38E-4FF0-B686-6BF4277C806B}"/>
              </a:ext>
            </a:extLst>
          </p:cNvPr>
          <p:cNvSpPr>
            <a:spLocks noGrp="1"/>
          </p:cNvSpPr>
          <p:nvPr>
            <p:ph type="title"/>
          </p:nvPr>
        </p:nvSpPr>
        <p:spPr>
          <a:xfrm>
            <a:off x="581192" y="702156"/>
            <a:ext cx="11029616" cy="1013800"/>
          </a:xfrm>
        </p:spPr>
        <p:txBody>
          <a:bodyPr>
            <a:noAutofit/>
          </a:bodyPr>
          <a:lstStyle/>
          <a:p>
            <a:pPr algn="ctr"/>
            <a:r>
              <a:rPr lang="en-US" sz="3600" b="1" dirty="0"/>
              <a:t>Step 1: </a:t>
            </a:r>
            <a:br>
              <a:rPr lang="en-US" sz="2800" b="1" dirty="0"/>
            </a:br>
            <a:r>
              <a:rPr lang="en-US" sz="2800" b="1" dirty="0"/>
              <a:t>Register Your Openness to Convene a Delegation</a:t>
            </a:r>
            <a:endParaRPr lang="en-US" sz="2800" dirty="0"/>
          </a:p>
        </p:txBody>
      </p:sp>
      <p:sp>
        <p:nvSpPr>
          <p:cNvPr id="6" name="Content Placeholder 2">
            <a:extLst>
              <a:ext uri="{FF2B5EF4-FFF2-40B4-BE49-F238E27FC236}">
                <a16:creationId xmlns:a16="http://schemas.microsoft.com/office/drawing/2014/main" id="{A3A7FE54-CAFA-42A2-895F-388503D7F4D4}"/>
              </a:ext>
            </a:extLst>
          </p:cNvPr>
          <p:cNvSpPr txBox="1">
            <a:spLocks/>
          </p:cNvSpPr>
          <p:nvPr/>
        </p:nvSpPr>
        <p:spPr>
          <a:xfrm>
            <a:off x="605628" y="3224659"/>
            <a:ext cx="6781593" cy="6583680"/>
          </a:xfrm>
          <a:prstGeom prst="rect">
            <a:avLst/>
          </a:prstGeom>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ts val="300"/>
              </a:spcBef>
              <a:spcAft>
                <a:spcPts val="300"/>
              </a:spcAft>
              <a:buClr>
                <a:srgbClr val="73B865"/>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000000"/>
                </a:solidFill>
                <a:effectLst/>
                <a:uLnTx/>
                <a:uFillTx/>
                <a:latin typeface="Verdana"/>
                <a:ea typeface="+mn-ea"/>
                <a:cs typeface="+mn-cs"/>
              </a:rPr>
              <a:t>Complete the brief form at </a:t>
            </a:r>
            <a:r>
              <a:rPr kumimoji="0" lang="en-US" sz="2400" b="0" i="0" u="none" strike="noStrike" kern="1200" cap="none" spc="0" normalizeH="0" baseline="0" noProof="0" dirty="0">
                <a:ln>
                  <a:noFill/>
                </a:ln>
                <a:solidFill>
                  <a:srgbClr val="00B0F0"/>
                </a:solidFill>
                <a:effectLst/>
                <a:uLnTx/>
                <a:uFillTx/>
                <a:latin typeface="Verdana"/>
                <a:ea typeface="+mn-ea"/>
                <a:cs typeface="+mn-cs"/>
                <a:hlinkClick r:id="rId3">
                  <a:extLst>
                    <a:ext uri="{A12FA001-AC4F-418D-AE19-62706E023703}">
                      <ahyp:hlinkClr xmlns:ahyp="http://schemas.microsoft.com/office/drawing/2018/hyperlinkcolor" val="tx"/>
                    </a:ext>
                  </a:extLst>
                </a:hlinkClick>
              </a:rPr>
              <a:t>https://bit.ly/CatholicLeaderPre</a:t>
            </a:r>
            <a:r>
              <a:rPr kumimoji="0" lang="en-US" sz="2400" b="0" i="0" u="none" strike="noStrike" kern="1200" cap="none" spc="0" normalizeH="0" baseline="0" noProof="0" dirty="0">
                <a:ln>
                  <a:noFill/>
                </a:ln>
                <a:solidFill>
                  <a:srgbClr val="00B0F0"/>
                </a:solidFill>
                <a:effectLst/>
                <a:uLnTx/>
                <a:uFillTx/>
                <a:latin typeface="Verdana"/>
                <a:ea typeface="+mn-ea"/>
                <a:cs typeface="+mn-cs"/>
              </a:rPr>
              <a:t>           </a:t>
            </a:r>
            <a:r>
              <a:rPr kumimoji="0" lang="en-US" sz="2400" b="0" i="0" u="none" strike="noStrike" kern="1200" cap="none" spc="0" normalizeH="0" baseline="0" noProof="0" dirty="0">
                <a:ln>
                  <a:noFill/>
                </a:ln>
                <a:solidFill>
                  <a:srgbClr val="000000"/>
                </a:solidFill>
                <a:effectLst/>
                <a:uLnTx/>
                <a:uFillTx/>
                <a:latin typeface="Verdana"/>
                <a:ea typeface="+mn-ea"/>
                <a:cs typeface="+mn-cs"/>
              </a:rPr>
              <a:t>so we can connect you with others in your diocese and support your work.</a:t>
            </a:r>
            <a:endParaRPr kumimoji="0" lang="en-US" sz="20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4" name="Picture 3" descr="Diagram&#10;&#10;Description automatically generated with low confidence">
            <a:extLst>
              <a:ext uri="{FF2B5EF4-FFF2-40B4-BE49-F238E27FC236}">
                <a16:creationId xmlns:a16="http://schemas.microsoft.com/office/drawing/2014/main" id="{062409E3-B714-4906-AAB6-670AF1D21FEA}"/>
              </a:ext>
            </a:extLst>
          </p:cNvPr>
          <p:cNvPicPr>
            <a:picLocks noChangeAspect="1"/>
          </p:cNvPicPr>
          <p:nvPr/>
        </p:nvPicPr>
        <p:blipFill>
          <a:blip r:embed="rId4"/>
          <a:stretch>
            <a:fillRect/>
          </a:stretch>
        </p:blipFill>
        <p:spPr>
          <a:xfrm>
            <a:off x="7662397" y="1910592"/>
            <a:ext cx="3471176" cy="4774170"/>
          </a:xfrm>
          <a:prstGeom prst="rect">
            <a:avLst/>
          </a:prstGeom>
          <a:ln>
            <a:solidFill>
              <a:schemeClr val="tx1"/>
            </a:solidFill>
          </a:ln>
        </p:spPr>
      </p:pic>
    </p:spTree>
    <p:extLst>
      <p:ext uri="{BB962C8B-B14F-4D97-AF65-F5344CB8AC3E}">
        <p14:creationId xmlns:p14="http://schemas.microsoft.com/office/powerpoint/2010/main" val="115605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0CFE4-D38E-4FF0-B686-6BF4277C806B}"/>
              </a:ext>
            </a:extLst>
          </p:cNvPr>
          <p:cNvSpPr>
            <a:spLocks noGrp="1"/>
          </p:cNvSpPr>
          <p:nvPr>
            <p:ph type="title"/>
          </p:nvPr>
        </p:nvSpPr>
        <p:spPr>
          <a:xfrm>
            <a:off x="581192" y="702156"/>
            <a:ext cx="11029616" cy="1013800"/>
          </a:xfrm>
        </p:spPr>
        <p:txBody>
          <a:bodyPr>
            <a:noAutofit/>
          </a:bodyPr>
          <a:lstStyle/>
          <a:p>
            <a:pPr algn="ctr"/>
            <a:r>
              <a:rPr lang="en-US" sz="3600" b="1" dirty="0"/>
              <a:t>Step 2: </a:t>
            </a:r>
            <a:br>
              <a:rPr lang="en-US" sz="2800" b="1" dirty="0"/>
            </a:br>
            <a:r>
              <a:rPr lang="en-US" sz="2800" b="1" dirty="0"/>
              <a:t>Identify Others</a:t>
            </a:r>
            <a:endParaRPr lang="en-US" sz="2800" dirty="0"/>
          </a:p>
        </p:txBody>
      </p:sp>
      <p:sp>
        <p:nvSpPr>
          <p:cNvPr id="6" name="Content Placeholder 2">
            <a:extLst>
              <a:ext uri="{FF2B5EF4-FFF2-40B4-BE49-F238E27FC236}">
                <a16:creationId xmlns:a16="http://schemas.microsoft.com/office/drawing/2014/main" id="{A3A7FE54-CAFA-42A2-895F-388503D7F4D4}"/>
              </a:ext>
            </a:extLst>
          </p:cNvPr>
          <p:cNvSpPr txBox="1">
            <a:spLocks/>
          </p:cNvSpPr>
          <p:nvPr/>
        </p:nvSpPr>
        <p:spPr>
          <a:xfrm>
            <a:off x="556756" y="2011680"/>
            <a:ext cx="11029616" cy="6583680"/>
          </a:xfrm>
          <a:prstGeom prst="rect">
            <a:avLst/>
          </a:prstGeom>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ts val="300"/>
              </a:spcBef>
              <a:spcAft>
                <a:spcPts val="300"/>
              </a:spcAft>
              <a:buClr>
                <a:srgbClr val="73B865"/>
              </a:buClr>
              <a:buSzPct val="92000"/>
              <a:buFont typeface="Wingdings 2" panose="05020102010507070707" pitchFamily="18" charset="2"/>
              <a:buChar char=""/>
              <a:tabLst/>
              <a:defRPr/>
            </a:pP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a:p>
            <a:pPr marL="306000" marR="0" lvl="0" indent="-306000" algn="l" defTabSz="457200" rtl="0" eaLnBrk="1" fontAlgn="auto" latinLnBrk="0" hangingPunct="1">
              <a:lnSpc>
                <a:spcPct val="100000"/>
              </a:lnSpc>
              <a:spcBef>
                <a:spcPts val="300"/>
              </a:spcBef>
              <a:spcAft>
                <a:spcPts val="300"/>
              </a:spcAft>
              <a:buClr>
                <a:srgbClr val="73B865"/>
              </a:buClr>
              <a:buSzPct val="92000"/>
              <a:buFont typeface="Wingdings 2" panose="05020102010507070707" pitchFamily="18" charset="2"/>
              <a:buChar char=""/>
              <a:tabLst/>
              <a:defRPr/>
            </a:pP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Content Placeholder 2">
            <a:extLst>
              <a:ext uri="{FF2B5EF4-FFF2-40B4-BE49-F238E27FC236}">
                <a16:creationId xmlns:a16="http://schemas.microsoft.com/office/drawing/2014/main" id="{93B83450-3B7D-4933-9E89-FA57E9EFAB02}"/>
              </a:ext>
            </a:extLst>
          </p:cNvPr>
          <p:cNvSpPr txBox="1">
            <a:spLocks/>
          </p:cNvSpPr>
          <p:nvPr/>
        </p:nvSpPr>
        <p:spPr>
          <a:xfrm>
            <a:off x="605628" y="1945180"/>
            <a:ext cx="11029616" cy="6583680"/>
          </a:xfrm>
          <a:prstGeom prst="rect">
            <a:avLst/>
          </a:prstGeom>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ct val="20000"/>
              </a:spcBef>
              <a:spcAft>
                <a:spcPts val="600"/>
              </a:spcAft>
              <a:buClr>
                <a:srgbClr val="73B865"/>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Identify 5-10 other Catholics in your community who are committed to creation care, climate justice, and the fullness of Catholic social teaching. To assist in your efforts: </a:t>
            </a:r>
          </a:p>
          <a:p>
            <a:pPr marL="630000" marR="0" lvl="1" indent="-306000" algn="l" defTabSz="457200" rtl="0" eaLnBrk="1" fontAlgn="base" latinLnBrk="0" hangingPunct="1">
              <a:lnSpc>
                <a:spcPct val="100000"/>
              </a:lnSpc>
              <a:spcBef>
                <a:spcPct val="20000"/>
              </a:spcBef>
              <a:spcAft>
                <a:spcPts val="600"/>
              </a:spcAft>
              <a:buClr>
                <a:srgbClr val="73B865"/>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Contact Catholic Climate Covenant at </a:t>
            </a:r>
            <a:r>
              <a:rPr kumimoji="0" lang="en-US" sz="1800" b="0" i="0" u="sng" strike="noStrike" kern="1200" cap="none" spc="0" normalizeH="0" baseline="0" noProof="0" dirty="0">
                <a:ln>
                  <a:noFill/>
                </a:ln>
                <a:solidFill>
                  <a:srgbClr val="00B0F0"/>
                </a:solidFill>
                <a:effectLst/>
                <a:uLnTx/>
                <a:uFillTx/>
                <a:latin typeface="Verdana"/>
                <a:ea typeface="+mn-ea"/>
                <a:cs typeface="+mn-cs"/>
                <a:hlinkClick r:id="rId3">
                  <a:extLst>
                    <a:ext uri="{A12FA001-AC4F-418D-AE19-62706E023703}">
                      <ahyp:hlinkClr xmlns:ahyp="http://schemas.microsoft.com/office/drawing/2018/hyperlinkcolor" val="tx"/>
                    </a:ext>
                  </a:extLst>
                </a:hlinkClick>
              </a:rPr>
              <a:t>info@catholicclimatecovenant.org</a:t>
            </a:r>
            <a:r>
              <a:rPr kumimoji="0" lang="en-US" sz="1800" b="0" i="0" u="none" strike="noStrike" kern="1200" cap="none" spc="0" normalizeH="0" baseline="0" noProof="0" dirty="0">
                <a:ln>
                  <a:noFill/>
                </a:ln>
                <a:solidFill>
                  <a:srgbClr val="00B0F0"/>
                </a:solidFill>
                <a:effectLst/>
                <a:uLnTx/>
                <a:uFillTx/>
                <a:latin typeface="Verdana"/>
                <a:ea typeface="+mn-ea"/>
                <a:cs typeface="+mn-cs"/>
              </a:rPr>
              <a:t> </a:t>
            </a:r>
            <a:r>
              <a:rPr kumimoji="0" lang="en-US" sz="1800" b="0" i="0" u="none" strike="noStrike" kern="1200" cap="none" spc="0" normalizeH="0" baseline="0" noProof="0" dirty="0">
                <a:ln>
                  <a:noFill/>
                </a:ln>
                <a:solidFill>
                  <a:srgbClr val="000000"/>
                </a:solidFill>
                <a:effectLst/>
                <a:uLnTx/>
                <a:uFillTx/>
                <a:latin typeface="Verdana"/>
                <a:ea typeface="+mn-ea"/>
                <a:cs typeface="+mn-cs"/>
              </a:rPr>
              <a:t>about     Creation Care Teams and other potential partners.</a:t>
            </a:r>
          </a:p>
          <a:p>
            <a:pPr marL="630000" marR="0" lvl="1" indent="-306000" algn="l" defTabSz="457200" rtl="0" eaLnBrk="1" fontAlgn="base" latinLnBrk="0" hangingPunct="1">
              <a:lnSpc>
                <a:spcPct val="100000"/>
              </a:lnSpc>
              <a:spcBef>
                <a:spcPct val="20000"/>
              </a:spcBef>
              <a:spcAft>
                <a:spcPts val="600"/>
              </a:spcAft>
              <a:buClr>
                <a:srgbClr val="73B865"/>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Reach out to the social justice ministers and staff in your diocese and parish for people they may know. Consider reaching out specifically to youth and/or young adult ministries in your parish or diocese, as young people have a powerful voice in this work.</a:t>
            </a:r>
          </a:p>
          <a:p>
            <a:pPr marL="630000" marR="0" lvl="1" indent="-306000" algn="l" defTabSz="457200" rtl="0" eaLnBrk="1" fontAlgn="base" latinLnBrk="0" hangingPunct="1">
              <a:lnSpc>
                <a:spcPct val="100000"/>
              </a:lnSpc>
              <a:spcBef>
                <a:spcPct val="20000"/>
              </a:spcBef>
              <a:spcAft>
                <a:spcPts val="600"/>
              </a:spcAft>
              <a:buClr>
                <a:srgbClr val="73B865"/>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Explore area Catholic college and university and high school websites for:</a:t>
            </a:r>
          </a:p>
          <a:p>
            <a:pPr marL="900000" marR="0" lvl="2" indent="-270000" algn="l" defTabSz="457200" rtl="0" eaLnBrk="1" fontAlgn="base" latinLnBrk="0" hangingPunct="1">
              <a:lnSpc>
                <a:spcPct val="100000"/>
              </a:lnSpc>
              <a:spcBef>
                <a:spcPct val="20000"/>
              </a:spcBef>
              <a:spcAft>
                <a:spcPts val="600"/>
              </a:spcAft>
              <a:buClr>
                <a:srgbClr val="73B865"/>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Teachers offering courses on Catholic social teaching and the environment.</a:t>
            </a:r>
          </a:p>
          <a:p>
            <a:pPr marL="900000" marR="0" lvl="2" indent="-270000" algn="l" defTabSz="457200" rtl="0" eaLnBrk="1" fontAlgn="base" latinLnBrk="0" hangingPunct="1">
              <a:lnSpc>
                <a:spcPct val="100000"/>
              </a:lnSpc>
              <a:spcBef>
                <a:spcPct val="20000"/>
              </a:spcBef>
              <a:spcAft>
                <a:spcPts val="600"/>
              </a:spcAft>
              <a:buClr>
                <a:srgbClr val="73B865"/>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Offices and directors of sustainability.</a:t>
            </a:r>
          </a:p>
          <a:p>
            <a:pPr marL="900000" marR="0" lvl="2" indent="-270000" algn="l" defTabSz="457200" rtl="0" eaLnBrk="1" fontAlgn="base" latinLnBrk="0" hangingPunct="1">
              <a:lnSpc>
                <a:spcPct val="100000"/>
              </a:lnSpc>
              <a:spcBef>
                <a:spcPct val="20000"/>
              </a:spcBef>
              <a:spcAft>
                <a:spcPts val="600"/>
              </a:spcAft>
              <a:buClr>
                <a:srgbClr val="73B865"/>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Centers for service and justice.</a:t>
            </a:r>
          </a:p>
          <a:p>
            <a:pPr marL="900000" marR="0" lvl="2" indent="-270000" algn="l" defTabSz="457200" rtl="0" eaLnBrk="1" fontAlgn="base" latinLnBrk="0" hangingPunct="1">
              <a:lnSpc>
                <a:spcPct val="100000"/>
              </a:lnSpc>
              <a:spcBef>
                <a:spcPct val="20000"/>
              </a:spcBef>
              <a:spcAft>
                <a:spcPts val="600"/>
              </a:spcAft>
              <a:buClr>
                <a:srgbClr val="73B865"/>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Student environmental clubs.</a:t>
            </a:r>
          </a:p>
          <a:p>
            <a:pPr marL="306000" marR="0" lvl="0" indent="-306000" algn="l" defTabSz="457200" rtl="0" eaLnBrk="1" fontAlgn="base" latinLnBrk="0" hangingPunct="1">
              <a:lnSpc>
                <a:spcPct val="100000"/>
              </a:lnSpc>
              <a:spcBef>
                <a:spcPct val="20000"/>
              </a:spcBef>
              <a:spcAft>
                <a:spcPts val="600"/>
              </a:spcAft>
              <a:buClr>
                <a:srgbClr val="73B865"/>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Research local communities of women and men religious.</a:t>
            </a:r>
          </a:p>
        </p:txBody>
      </p:sp>
    </p:spTree>
    <p:extLst>
      <p:ext uri="{BB962C8B-B14F-4D97-AF65-F5344CB8AC3E}">
        <p14:creationId xmlns:p14="http://schemas.microsoft.com/office/powerpoint/2010/main" val="112036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fade">
                                      <p:cBhvr>
                                        <p:cTn id="42" dur="5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fade">
                                      <p:cBhvr>
                                        <p:cTn id="47"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0CFE4-D38E-4FF0-B686-6BF4277C806B}"/>
              </a:ext>
            </a:extLst>
          </p:cNvPr>
          <p:cNvSpPr>
            <a:spLocks noGrp="1"/>
          </p:cNvSpPr>
          <p:nvPr>
            <p:ph type="title"/>
          </p:nvPr>
        </p:nvSpPr>
        <p:spPr>
          <a:xfrm>
            <a:off x="581192" y="702156"/>
            <a:ext cx="11029616" cy="1013800"/>
          </a:xfrm>
        </p:spPr>
        <p:txBody>
          <a:bodyPr>
            <a:noAutofit/>
          </a:bodyPr>
          <a:lstStyle/>
          <a:p>
            <a:pPr algn="ctr"/>
            <a:r>
              <a:rPr lang="en-US" sz="3600" b="1"/>
              <a:t>Step 3: </a:t>
            </a:r>
            <a:br>
              <a:rPr lang="en-US" sz="2800" b="1"/>
            </a:br>
            <a:r>
              <a:rPr lang="en-US" sz="2800" b="1"/>
              <a:t>Invite Others</a:t>
            </a:r>
            <a:endParaRPr lang="en-US" sz="2800" dirty="0"/>
          </a:p>
        </p:txBody>
      </p:sp>
      <p:sp>
        <p:nvSpPr>
          <p:cNvPr id="6" name="Content Placeholder 2">
            <a:extLst>
              <a:ext uri="{FF2B5EF4-FFF2-40B4-BE49-F238E27FC236}">
                <a16:creationId xmlns:a16="http://schemas.microsoft.com/office/drawing/2014/main" id="{A3A7FE54-CAFA-42A2-895F-388503D7F4D4}"/>
              </a:ext>
            </a:extLst>
          </p:cNvPr>
          <p:cNvSpPr txBox="1">
            <a:spLocks/>
          </p:cNvSpPr>
          <p:nvPr/>
        </p:nvSpPr>
        <p:spPr>
          <a:xfrm>
            <a:off x="556756" y="2011680"/>
            <a:ext cx="11029616" cy="6583680"/>
          </a:xfrm>
          <a:prstGeom prst="rect">
            <a:avLst/>
          </a:prstGeom>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ts val="300"/>
              </a:spcBef>
              <a:spcAft>
                <a:spcPts val="300"/>
              </a:spcAft>
              <a:buClr>
                <a:srgbClr val="73B865"/>
              </a:buClr>
              <a:buSzPct val="92000"/>
              <a:buFont typeface="Wingdings 2" panose="05020102010507070707" pitchFamily="18" charset="2"/>
              <a:buChar char=""/>
              <a:tabLst/>
              <a:defRPr/>
            </a:pP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a:p>
            <a:pPr marL="306000" marR="0" lvl="0" indent="-306000" algn="l" defTabSz="457200" rtl="0" eaLnBrk="1" fontAlgn="auto" latinLnBrk="0" hangingPunct="1">
              <a:lnSpc>
                <a:spcPct val="100000"/>
              </a:lnSpc>
              <a:spcBef>
                <a:spcPts val="300"/>
              </a:spcBef>
              <a:spcAft>
                <a:spcPts val="300"/>
              </a:spcAft>
              <a:buClr>
                <a:srgbClr val="73B865"/>
              </a:buClr>
              <a:buSzPct val="92000"/>
              <a:buFont typeface="Wingdings 2" panose="05020102010507070707" pitchFamily="18" charset="2"/>
              <a:buChar char=""/>
              <a:tabLst/>
              <a:defRPr/>
            </a:pP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 name="Content Placeholder 2">
            <a:extLst>
              <a:ext uri="{FF2B5EF4-FFF2-40B4-BE49-F238E27FC236}">
                <a16:creationId xmlns:a16="http://schemas.microsoft.com/office/drawing/2014/main" id="{30432528-FA94-48DE-8A2C-90BCEB3106F4}"/>
              </a:ext>
            </a:extLst>
          </p:cNvPr>
          <p:cNvSpPr txBox="1">
            <a:spLocks/>
          </p:cNvSpPr>
          <p:nvPr/>
        </p:nvSpPr>
        <p:spPr>
          <a:xfrm>
            <a:off x="605628" y="3214144"/>
            <a:ext cx="6287476" cy="6583680"/>
          </a:xfrm>
          <a:prstGeom prst="rect">
            <a:avLst/>
          </a:prstGeom>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ct val="20000"/>
              </a:spcBef>
              <a:spcAft>
                <a:spcPts val="600"/>
              </a:spcAft>
              <a:buClr>
                <a:srgbClr val="73B865"/>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000000"/>
                </a:solidFill>
                <a:effectLst/>
                <a:uLnTx/>
                <a:uFillTx/>
                <a:latin typeface="Verdana"/>
                <a:ea typeface="+mn-ea"/>
                <a:cs typeface="+mn-cs"/>
              </a:rPr>
              <a:t>Invite those you’ve identified to join your effort. We recommend contacting others with an email that outlines your plans (see Appendix I for a sample email).</a:t>
            </a:r>
          </a:p>
        </p:txBody>
      </p:sp>
      <p:pic>
        <p:nvPicPr>
          <p:cNvPr id="5" name="Picture 4" descr="Text, letter&#10;&#10;Description automatically generated">
            <a:extLst>
              <a:ext uri="{FF2B5EF4-FFF2-40B4-BE49-F238E27FC236}">
                <a16:creationId xmlns:a16="http://schemas.microsoft.com/office/drawing/2014/main" id="{FF83436D-D51C-4F20-8116-283B0466B3B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052150" y="2336686"/>
            <a:ext cx="4534222" cy="4009657"/>
          </a:xfrm>
          <a:prstGeom prst="rect">
            <a:avLst/>
          </a:prstGeom>
          <a:ln>
            <a:solidFill>
              <a:schemeClr val="tx1"/>
            </a:solidFill>
          </a:ln>
        </p:spPr>
      </p:pic>
    </p:spTree>
    <p:extLst>
      <p:ext uri="{BB962C8B-B14F-4D97-AF65-F5344CB8AC3E}">
        <p14:creationId xmlns:p14="http://schemas.microsoft.com/office/powerpoint/2010/main" val="155212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0CFE4-D38E-4FF0-B686-6BF4277C806B}"/>
              </a:ext>
            </a:extLst>
          </p:cNvPr>
          <p:cNvSpPr>
            <a:spLocks noGrp="1"/>
          </p:cNvSpPr>
          <p:nvPr>
            <p:ph type="title"/>
          </p:nvPr>
        </p:nvSpPr>
        <p:spPr>
          <a:xfrm>
            <a:off x="581192" y="702156"/>
            <a:ext cx="11029616" cy="1013800"/>
          </a:xfrm>
        </p:spPr>
        <p:txBody>
          <a:bodyPr>
            <a:noAutofit/>
          </a:bodyPr>
          <a:lstStyle/>
          <a:p>
            <a:pPr algn="ctr"/>
            <a:r>
              <a:rPr lang="en-US" sz="3600" b="1" dirty="0"/>
              <a:t>Step 4: </a:t>
            </a:r>
            <a:br>
              <a:rPr lang="en-US" sz="2800" b="1" dirty="0"/>
            </a:br>
            <a:r>
              <a:rPr lang="en-US" sz="2800" b="1" dirty="0"/>
              <a:t>Schedule a Meeting</a:t>
            </a:r>
            <a:endParaRPr lang="en-US" sz="2800" dirty="0"/>
          </a:p>
        </p:txBody>
      </p:sp>
      <p:sp>
        <p:nvSpPr>
          <p:cNvPr id="6" name="Content Placeholder 2">
            <a:extLst>
              <a:ext uri="{FF2B5EF4-FFF2-40B4-BE49-F238E27FC236}">
                <a16:creationId xmlns:a16="http://schemas.microsoft.com/office/drawing/2014/main" id="{A3A7FE54-CAFA-42A2-895F-388503D7F4D4}"/>
              </a:ext>
            </a:extLst>
          </p:cNvPr>
          <p:cNvSpPr txBox="1">
            <a:spLocks/>
          </p:cNvSpPr>
          <p:nvPr/>
        </p:nvSpPr>
        <p:spPr>
          <a:xfrm>
            <a:off x="556756" y="2011680"/>
            <a:ext cx="11029616" cy="6583680"/>
          </a:xfrm>
          <a:prstGeom prst="rect">
            <a:avLst/>
          </a:prstGeom>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ts val="300"/>
              </a:spcBef>
              <a:spcAft>
                <a:spcPts val="300"/>
              </a:spcAft>
              <a:buClr>
                <a:srgbClr val="73B865"/>
              </a:buClr>
              <a:buSzPct val="92000"/>
              <a:buFont typeface="Wingdings 2" panose="05020102010507070707" pitchFamily="18" charset="2"/>
              <a:buChar char=""/>
              <a:tabLst/>
              <a:defRPr/>
            </a:pP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a:p>
            <a:pPr marL="306000" marR="0" lvl="0" indent="-306000" algn="l" defTabSz="457200" rtl="0" eaLnBrk="1" fontAlgn="auto" latinLnBrk="0" hangingPunct="1">
              <a:lnSpc>
                <a:spcPct val="100000"/>
              </a:lnSpc>
              <a:spcBef>
                <a:spcPts val="300"/>
              </a:spcBef>
              <a:spcAft>
                <a:spcPts val="300"/>
              </a:spcAft>
              <a:buClr>
                <a:srgbClr val="73B865"/>
              </a:buClr>
              <a:buSzPct val="92000"/>
              <a:buFont typeface="Wingdings 2" panose="05020102010507070707" pitchFamily="18" charset="2"/>
              <a:buChar char=""/>
              <a:tabLst/>
              <a:defRPr/>
            </a:pP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 name="Content Placeholder 2">
            <a:extLst>
              <a:ext uri="{FF2B5EF4-FFF2-40B4-BE49-F238E27FC236}">
                <a16:creationId xmlns:a16="http://schemas.microsoft.com/office/drawing/2014/main" id="{089FD3EA-D845-4D72-A711-726C2A8130FC}"/>
              </a:ext>
            </a:extLst>
          </p:cNvPr>
          <p:cNvSpPr txBox="1">
            <a:spLocks/>
          </p:cNvSpPr>
          <p:nvPr/>
        </p:nvSpPr>
        <p:spPr>
          <a:xfrm>
            <a:off x="605628" y="2006726"/>
            <a:ext cx="6718902" cy="6583680"/>
          </a:xfrm>
          <a:prstGeom prst="rect">
            <a:avLst/>
          </a:prstGeom>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ts val="600"/>
              </a:spcBef>
              <a:spcAft>
                <a:spcPts val="600"/>
              </a:spcAft>
              <a:buClr>
                <a:srgbClr val="73B865"/>
              </a:buClr>
              <a:buSzPct val="92000"/>
              <a:buFont typeface="Wingdings 2" panose="05020102010507070707" pitchFamily="18" charset="2"/>
              <a:buChar char=""/>
              <a:tabLst/>
              <a:defRPr/>
            </a:pPr>
            <a:r>
              <a:rPr kumimoji="0" lang="en-US" sz="1700" b="0" i="0" u="none" strike="noStrike" kern="1200" cap="none" spc="0" normalizeH="0" baseline="0" noProof="0" dirty="0">
                <a:ln>
                  <a:noFill/>
                </a:ln>
                <a:solidFill>
                  <a:srgbClr val="000000"/>
                </a:solidFill>
                <a:effectLst/>
                <a:uLnTx/>
                <a:uFillTx/>
                <a:latin typeface="Verdana"/>
                <a:ea typeface="+mn-ea"/>
                <a:cs typeface="+mn-cs"/>
              </a:rPr>
              <a:t>Season of Creation (September 1 – October 4).</a:t>
            </a:r>
          </a:p>
          <a:p>
            <a:pPr marL="630000" marR="0" lvl="1" indent="-306000" algn="l" defTabSz="457200" rtl="0" eaLnBrk="1" fontAlgn="auto" latinLnBrk="0" hangingPunct="1">
              <a:lnSpc>
                <a:spcPct val="100000"/>
              </a:lnSpc>
              <a:spcBef>
                <a:spcPts val="600"/>
              </a:spcBef>
              <a:spcAft>
                <a:spcPts val="600"/>
              </a:spcAft>
              <a:buClr>
                <a:srgbClr val="73B865"/>
              </a:buClr>
              <a:buSzPct val="92000"/>
              <a:buFont typeface="Wingdings 2" panose="05020102010507070707" pitchFamily="18" charset="2"/>
              <a:buChar char=""/>
              <a:tabLst/>
              <a:defRPr/>
            </a:pPr>
            <a:r>
              <a:rPr kumimoji="0" lang="en-US" sz="1700" b="0" i="0" u="none" strike="noStrike" kern="1200" cap="none" spc="0" normalizeH="0" baseline="0" noProof="0" dirty="0">
                <a:ln>
                  <a:noFill/>
                </a:ln>
                <a:solidFill>
                  <a:srgbClr val="000000"/>
                </a:solidFill>
                <a:effectLst/>
                <a:uLnTx/>
                <a:uFillTx/>
                <a:latin typeface="Verdana"/>
                <a:ea typeface="+mn-ea"/>
                <a:cs typeface="+mn-cs"/>
              </a:rPr>
              <a:t>Letter must be signed by Monday, October 25 to be delivered before U.N. meeting November 1-12.</a:t>
            </a:r>
          </a:p>
          <a:p>
            <a:pPr marL="306000" marR="0" lvl="0" indent="-306000" algn="l" defTabSz="457200" rtl="0" eaLnBrk="1" fontAlgn="auto" latinLnBrk="0" hangingPunct="1">
              <a:lnSpc>
                <a:spcPct val="100000"/>
              </a:lnSpc>
              <a:spcBef>
                <a:spcPts val="600"/>
              </a:spcBef>
              <a:spcAft>
                <a:spcPts val="600"/>
              </a:spcAft>
              <a:buClr>
                <a:srgbClr val="73B865"/>
              </a:buClr>
              <a:buSzPct val="92000"/>
              <a:buFont typeface="Wingdings 2" panose="05020102010507070707" pitchFamily="18" charset="2"/>
              <a:buChar char=""/>
              <a:tabLst/>
              <a:defRPr/>
            </a:pPr>
            <a:r>
              <a:rPr kumimoji="0" lang="en-US" sz="1700" b="0" i="0" u="none" strike="noStrike" kern="1200" cap="none" spc="0" normalizeH="0" baseline="0" noProof="0" dirty="0">
                <a:ln>
                  <a:noFill/>
                </a:ln>
                <a:solidFill>
                  <a:srgbClr val="000000"/>
                </a:solidFill>
                <a:effectLst/>
                <a:uLnTx/>
                <a:uFillTx/>
                <a:latin typeface="Verdana"/>
                <a:ea typeface="+mn-ea"/>
                <a:cs typeface="+mn-cs"/>
              </a:rPr>
              <a:t>If you seek a meeting with your bishop, identify the correct contact person by searching your diocese’s website. Though each website is different, most have:</a:t>
            </a:r>
          </a:p>
          <a:p>
            <a:pPr marL="630000" marR="0" lvl="1" indent="-306000" algn="l" defTabSz="457200" rtl="0" eaLnBrk="1" fontAlgn="base" latinLnBrk="0" hangingPunct="1">
              <a:lnSpc>
                <a:spcPct val="100000"/>
              </a:lnSpc>
              <a:spcBef>
                <a:spcPts val="600"/>
              </a:spcBef>
              <a:spcAft>
                <a:spcPts val="600"/>
              </a:spcAft>
              <a:buClr>
                <a:srgbClr val="73B865"/>
              </a:buClr>
              <a:buSzPct val="92000"/>
              <a:buFont typeface="Wingdings 2" panose="05020102010507070707" pitchFamily="18" charset="2"/>
              <a:buChar char=""/>
              <a:tabLst/>
              <a:defRPr/>
            </a:pPr>
            <a:r>
              <a:rPr kumimoji="0" lang="en-US" sz="1700" b="0" i="0" u="none" strike="noStrike" kern="1200" cap="none" spc="0" normalizeH="0" baseline="0" noProof="0" dirty="0">
                <a:ln>
                  <a:noFill/>
                </a:ln>
                <a:solidFill>
                  <a:srgbClr val="000000"/>
                </a:solidFill>
                <a:effectLst/>
                <a:uLnTx/>
                <a:uFillTx/>
                <a:latin typeface="Verdana"/>
                <a:ea typeface="+mn-ea"/>
                <a:cs typeface="+mn-cs"/>
              </a:rPr>
              <a:t>An “Office of the Bishop” page, and</a:t>
            </a:r>
            <a:endParaRPr kumimoji="0" lang="en-US" sz="1700" b="0" i="1" u="none" strike="noStrike" kern="1200" cap="none" spc="0" normalizeH="0" baseline="0" noProof="0" dirty="0">
              <a:ln>
                <a:noFill/>
              </a:ln>
              <a:solidFill>
                <a:srgbClr val="000000"/>
              </a:solidFill>
              <a:effectLst/>
              <a:uLnTx/>
              <a:uFillTx/>
              <a:latin typeface="Verdana"/>
              <a:ea typeface="+mn-ea"/>
              <a:cs typeface="+mn-cs"/>
            </a:endParaRPr>
          </a:p>
          <a:p>
            <a:pPr marL="630000" marR="0" lvl="1" indent="-306000" algn="l" defTabSz="457200" rtl="0" eaLnBrk="1" fontAlgn="base" latinLnBrk="0" hangingPunct="1">
              <a:lnSpc>
                <a:spcPct val="100000"/>
              </a:lnSpc>
              <a:spcBef>
                <a:spcPts val="600"/>
              </a:spcBef>
              <a:spcAft>
                <a:spcPts val="600"/>
              </a:spcAft>
              <a:buClr>
                <a:srgbClr val="73B865"/>
              </a:buClr>
              <a:buSzPct val="92000"/>
              <a:buFont typeface="Wingdings 2" panose="05020102010507070707" pitchFamily="18" charset="2"/>
              <a:buChar char=""/>
              <a:tabLst/>
              <a:defRPr/>
            </a:pPr>
            <a:r>
              <a:rPr kumimoji="0" lang="en-US" sz="1700" b="0" i="0" u="none" strike="noStrike" kern="1200" cap="none" spc="0" normalizeH="0" baseline="0" noProof="0" dirty="0">
                <a:ln>
                  <a:noFill/>
                </a:ln>
                <a:solidFill>
                  <a:srgbClr val="000000"/>
                </a:solidFill>
                <a:effectLst/>
                <a:uLnTx/>
                <a:uFillTx/>
                <a:latin typeface="Verdana"/>
                <a:ea typeface="+mn-ea"/>
                <a:cs typeface="+mn-cs"/>
              </a:rPr>
              <a:t>A diocesan directory, which may list emails for the bishops’ staff or the diocesan chancellor.</a:t>
            </a:r>
            <a:endParaRPr kumimoji="0" lang="en-US" sz="1700" b="0" i="1" u="none" strike="noStrike" kern="1200" cap="none" spc="0" normalizeH="0" baseline="0" noProof="0" dirty="0">
              <a:ln>
                <a:noFill/>
              </a:ln>
              <a:solidFill>
                <a:srgbClr val="000000"/>
              </a:solidFill>
              <a:effectLst/>
              <a:uLnTx/>
              <a:uFillTx/>
              <a:latin typeface="Verdana"/>
              <a:ea typeface="+mn-ea"/>
              <a:cs typeface="+mn-cs"/>
            </a:endParaRPr>
          </a:p>
          <a:p>
            <a:pPr marL="306000" marR="0" lvl="0" indent="-306000" algn="l" defTabSz="457200" rtl="0" eaLnBrk="1" fontAlgn="base" latinLnBrk="0" hangingPunct="1">
              <a:lnSpc>
                <a:spcPct val="100000"/>
              </a:lnSpc>
              <a:spcBef>
                <a:spcPts val="600"/>
              </a:spcBef>
              <a:spcAft>
                <a:spcPts val="600"/>
              </a:spcAft>
              <a:buClr>
                <a:srgbClr val="73B865"/>
              </a:buClr>
              <a:buSzPct val="92000"/>
              <a:buFont typeface="Wingdings 2" panose="05020102010507070707" pitchFamily="18" charset="2"/>
              <a:buChar char=""/>
              <a:tabLst/>
              <a:defRPr/>
            </a:pPr>
            <a:r>
              <a:rPr kumimoji="0" lang="en-US" sz="1700" b="0" i="0" u="none" strike="noStrike" kern="1200" cap="none" spc="0" normalizeH="0" baseline="0" noProof="0" dirty="0">
                <a:ln>
                  <a:noFill/>
                </a:ln>
                <a:solidFill>
                  <a:srgbClr val="000000"/>
                </a:solidFill>
                <a:effectLst/>
                <a:uLnTx/>
                <a:uFillTx/>
                <a:latin typeface="Verdana"/>
                <a:ea typeface="+mn-ea"/>
                <a:cs typeface="+mn-cs"/>
              </a:rPr>
              <a:t>If you are unable to locate an appropriate contact, call the diocesan main line and ask for the email of whomever can schedule a meeting with the bishop.</a:t>
            </a:r>
          </a:p>
          <a:p>
            <a:pPr marL="306000" marR="0" lvl="0" indent="-306000" algn="l" defTabSz="457200" rtl="0" eaLnBrk="1" fontAlgn="base" latinLnBrk="0" hangingPunct="1">
              <a:lnSpc>
                <a:spcPct val="100000"/>
              </a:lnSpc>
              <a:spcBef>
                <a:spcPts val="600"/>
              </a:spcBef>
              <a:spcAft>
                <a:spcPts val="600"/>
              </a:spcAft>
              <a:buClr>
                <a:srgbClr val="73B865"/>
              </a:buClr>
              <a:buSzPct val="92000"/>
              <a:buFont typeface="Wingdings 2" panose="05020102010507070707" pitchFamily="18" charset="2"/>
              <a:buChar char=""/>
              <a:tabLst/>
              <a:defRPr/>
            </a:pPr>
            <a:r>
              <a:rPr kumimoji="0" lang="en-US" sz="1700" b="0" i="0" u="none" strike="noStrike" kern="1200" cap="none" spc="0" normalizeH="0" baseline="0" noProof="0" dirty="0">
                <a:ln>
                  <a:noFill/>
                </a:ln>
                <a:solidFill>
                  <a:srgbClr val="000000"/>
                </a:solidFill>
                <a:effectLst/>
                <a:uLnTx/>
                <a:uFillTx/>
                <a:latin typeface="Verdana"/>
                <a:ea typeface="+mn-ea"/>
                <a:cs typeface="+mn-cs"/>
              </a:rPr>
              <a:t>Once that person is identified, email them to schedule a meeting. See Appendix II for a sample email.</a:t>
            </a:r>
            <a:br>
              <a:rPr kumimoji="0" lang="en-US" sz="1700" b="0" i="0" u="none" strike="noStrike" kern="1200" cap="none" spc="0" normalizeH="0" baseline="0" noProof="0" dirty="0">
                <a:ln>
                  <a:noFill/>
                </a:ln>
                <a:solidFill>
                  <a:srgbClr val="000000"/>
                </a:solidFill>
                <a:effectLst/>
                <a:uLnTx/>
                <a:uFillTx/>
                <a:latin typeface="Verdana"/>
                <a:ea typeface="+mn-ea"/>
                <a:cs typeface="+mn-cs"/>
              </a:rPr>
            </a:br>
            <a:endParaRPr kumimoji="0" lang="en-US" sz="17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5" name="Picture 4" descr="Text, letter&#10;&#10;Description automatically generated">
            <a:extLst>
              <a:ext uri="{FF2B5EF4-FFF2-40B4-BE49-F238E27FC236}">
                <a16:creationId xmlns:a16="http://schemas.microsoft.com/office/drawing/2014/main" id="{5CFC9252-F60A-4797-A1FD-2E499095468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509504" y="2171700"/>
            <a:ext cx="4125740" cy="4352925"/>
          </a:xfrm>
          <a:prstGeom prst="rect">
            <a:avLst/>
          </a:prstGeom>
          <a:ln>
            <a:solidFill>
              <a:schemeClr val="tx1"/>
            </a:solidFill>
          </a:ln>
        </p:spPr>
      </p:pic>
    </p:spTree>
    <p:extLst>
      <p:ext uri="{BB962C8B-B14F-4D97-AF65-F5344CB8AC3E}">
        <p14:creationId xmlns:p14="http://schemas.microsoft.com/office/powerpoint/2010/main" val="48102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0CFE4-D38E-4FF0-B686-6BF4277C806B}"/>
              </a:ext>
            </a:extLst>
          </p:cNvPr>
          <p:cNvSpPr>
            <a:spLocks noGrp="1"/>
          </p:cNvSpPr>
          <p:nvPr>
            <p:ph type="title"/>
          </p:nvPr>
        </p:nvSpPr>
        <p:spPr>
          <a:xfrm>
            <a:off x="581192" y="702156"/>
            <a:ext cx="11029616" cy="1013800"/>
          </a:xfrm>
        </p:spPr>
        <p:txBody>
          <a:bodyPr>
            <a:noAutofit/>
          </a:bodyPr>
          <a:lstStyle/>
          <a:p>
            <a:pPr algn="ctr"/>
            <a:r>
              <a:rPr lang="en-US" sz="3600" b="1" dirty="0"/>
              <a:t>Step 5: </a:t>
            </a:r>
            <a:br>
              <a:rPr lang="en-US" sz="2800" b="1" dirty="0"/>
            </a:br>
            <a:r>
              <a:rPr lang="en-US" sz="2800" b="1" dirty="0"/>
              <a:t>Follow Up by Phone if Necessary</a:t>
            </a:r>
            <a:endParaRPr lang="en-US" sz="2800" dirty="0"/>
          </a:p>
        </p:txBody>
      </p:sp>
      <p:sp>
        <p:nvSpPr>
          <p:cNvPr id="6" name="Content Placeholder 2">
            <a:extLst>
              <a:ext uri="{FF2B5EF4-FFF2-40B4-BE49-F238E27FC236}">
                <a16:creationId xmlns:a16="http://schemas.microsoft.com/office/drawing/2014/main" id="{A3A7FE54-CAFA-42A2-895F-388503D7F4D4}"/>
              </a:ext>
            </a:extLst>
          </p:cNvPr>
          <p:cNvSpPr txBox="1">
            <a:spLocks/>
          </p:cNvSpPr>
          <p:nvPr/>
        </p:nvSpPr>
        <p:spPr>
          <a:xfrm>
            <a:off x="556756" y="2011680"/>
            <a:ext cx="11029616" cy="6583680"/>
          </a:xfrm>
          <a:prstGeom prst="rect">
            <a:avLst/>
          </a:prstGeom>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ts val="300"/>
              </a:spcBef>
              <a:spcAft>
                <a:spcPts val="300"/>
              </a:spcAft>
              <a:buClr>
                <a:srgbClr val="73B865"/>
              </a:buClr>
              <a:buSzPct val="92000"/>
              <a:buFont typeface="Wingdings 2" panose="05020102010507070707" pitchFamily="18" charset="2"/>
              <a:buChar char=""/>
              <a:tabLst/>
              <a:defRPr/>
            </a:pP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a:p>
            <a:pPr marL="306000" marR="0" lvl="0" indent="-306000" algn="l" defTabSz="457200" rtl="0" eaLnBrk="1" fontAlgn="auto" latinLnBrk="0" hangingPunct="1">
              <a:lnSpc>
                <a:spcPct val="100000"/>
              </a:lnSpc>
              <a:spcBef>
                <a:spcPts val="300"/>
              </a:spcBef>
              <a:spcAft>
                <a:spcPts val="300"/>
              </a:spcAft>
              <a:buClr>
                <a:srgbClr val="73B865"/>
              </a:buClr>
              <a:buSzPct val="92000"/>
              <a:buFont typeface="Wingdings 2" panose="05020102010507070707" pitchFamily="18" charset="2"/>
              <a:buChar char=""/>
              <a:tabLst/>
              <a:defRPr/>
            </a:pP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 name="Content Placeholder 2">
            <a:extLst>
              <a:ext uri="{FF2B5EF4-FFF2-40B4-BE49-F238E27FC236}">
                <a16:creationId xmlns:a16="http://schemas.microsoft.com/office/drawing/2014/main" id="{964F52AF-B970-4B84-A6E5-3B58FB9DF989}"/>
              </a:ext>
            </a:extLst>
          </p:cNvPr>
          <p:cNvSpPr txBox="1">
            <a:spLocks/>
          </p:cNvSpPr>
          <p:nvPr/>
        </p:nvSpPr>
        <p:spPr>
          <a:xfrm>
            <a:off x="605628" y="2094469"/>
            <a:ext cx="6681579" cy="6583680"/>
          </a:xfrm>
          <a:prstGeom prst="rect">
            <a:avLst/>
          </a:prstGeom>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ts val="1400"/>
              </a:spcBef>
              <a:spcAft>
                <a:spcPts val="1400"/>
              </a:spcAft>
              <a:buClr>
                <a:srgbClr val="73B865"/>
              </a:buClr>
              <a:buSzPct val="92000"/>
              <a:buFont typeface="Wingdings 2" panose="05020102010507070707" pitchFamily="18" charset="2"/>
              <a:buChar char=""/>
              <a:tabLst/>
              <a:defRPr/>
            </a:pPr>
            <a:r>
              <a:rPr kumimoji="0" lang="en-US" sz="2200" b="0" i="0" u="none" strike="noStrike" kern="1200" cap="none" spc="0" normalizeH="0" baseline="0" noProof="0" dirty="0">
                <a:ln>
                  <a:noFill/>
                </a:ln>
                <a:solidFill>
                  <a:srgbClr val="000000"/>
                </a:solidFill>
                <a:effectLst/>
                <a:uLnTx/>
                <a:uFillTx/>
                <a:latin typeface="Verdana"/>
                <a:ea typeface="+mn-ea"/>
                <a:cs typeface="+mn-cs"/>
              </a:rPr>
              <a:t>If you don’t get an email response within </a:t>
            </a:r>
            <a:r>
              <a:rPr kumimoji="0" lang="en-US" sz="2200" b="1" i="0" u="none" strike="noStrike" kern="1200" cap="none" spc="0" normalizeH="0" baseline="0" noProof="0" dirty="0">
                <a:ln>
                  <a:noFill/>
                </a:ln>
                <a:solidFill>
                  <a:srgbClr val="000000"/>
                </a:solidFill>
                <a:effectLst/>
                <a:uLnTx/>
                <a:uFillTx/>
                <a:latin typeface="Verdana"/>
                <a:ea typeface="+mn-ea"/>
                <a:cs typeface="+mn-cs"/>
              </a:rPr>
              <a:t>three business days</a:t>
            </a:r>
            <a:r>
              <a:rPr kumimoji="0" lang="en-US" sz="2200" b="0" i="0" u="none" strike="noStrike" kern="1200" cap="none" spc="0" normalizeH="0" baseline="0" noProof="0" dirty="0">
                <a:ln>
                  <a:noFill/>
                </a:ln>
                <a:solidFill>
                  <a:srgbClr val="000000"/>
                </a:solidFill>
                <a:effectLst/>
                <a:uLnTx/>
                <a:uFillTx/>
                <a:latin typeface="Verdana"/>
                <a:ea typeface="+mn-ea"/>
                <a:cs typeface="+mn-cs"/>
              </a:rPr>
              <a:t>, call the person you emailed to confirm receipt of your email. Leave a voicemail if necessary and ask the person to return your call. </a:t>
            </a:r>
          </a:p>
          <a:p>
            <a:pPr marL="306000" marR="0" lvl="0" indent="-306000" algn="l" defTabSz="457200" rtl="0" eaLnBrk="1" fontAlgn="auto" latinLnBrk="0" hangingPunct="1">
              <a:lnSpc>
                <a:spcPct val="100000"/>
              </a:lnSpc>
              <a:spcBef>
                <a:spcPts val="1400"/>
              </a:spcBef>
              <a:spcAft>
                <a:spcPts val="1400"/>
              </a:spcAft>
              <a:buClr>
                <a:srgbClr val="73B865"/>
              </a:buClr>
              <a:buSzPct val="92000"/>
              <a:buFont typeface="Wingdings 2" panose="05020102010507070707" pitchFamily="18" charset="2"/>
              <a:buChar char=""/>
              <a:tabLst/>
              <a:defRPr/>
            </a:pPr>
            <a:r>
              <a:rPr kumimoji="0" lang="en-US" sz="2200" b="0" i="0" u="none" strike="noStrike" kern="1200" cap="none" spc="0" normalizeH="0" baseline="0" noProof="0" dirty="0">
                <a:ln>
                  <a:noFill/>
                </a:ln>
                <a:solidFill>
                  <a:srgbClr val="000000"/>
                </a:solidFill>
                <a:effectLst/>
                <a:uLnTx/>
                <a:uFillTx/>
                <a:latin typeface="Verdana"/>
                <a:ea typeface="+mn-ea"/>
                <a:cs typeface="+mn-cs"/>
              </a:rPr>
              <a:t>If you don’t get an email or telephone response to your voicemail within           </a:t>
            </a:r>
            <a:r>
              <a:rPr kumimoji="0" lang="en-US" sz="2200" b="1" i="0" u="none" strike="noStrike" kern="1200" cap="none" spc="0" normalizeH="0" baseline="0" noProof="0" dirty="0">
                <a:ln>
                  <a:noFill/>
                </a:ln>
                <a:solidFill>
                  <a:srgbClr val="000000"/>
                </a:solidFill>
                <a:effectLst/>
                <a:uLnTx/>
                <a:uFillTx/>
                <a:latin typeface="Verdana"/>
                <a:ea typeface="+mn-ea"/>
                <a:cs typeface="+mn-cs"/>
              </a:rPr>
              <a:t>24 hours</a:t>
            </a:r>
            <a:r>
              <a:rPr kumimoji="0" lang="en-US" sz="2200" b="0" i="0" u="none" strike="noStrike" kern="1200" cap="none" spc="0" normalizeH="0" baseline="0" noProof="0" dirty="0">
                <a:ln>
                  <a:noFill/>
                </a:ln>
                <a:solidFill>
                  <a:srgbClr val="000000"/>
                </a:solidFill>
                <a:effectLst/>
                <a:uLnTx/>
                <a:uFillTx/>
                <a:latin typeface="Verdana"/>
                <a:ea typeface="+mn-ea"/>
                <a:cs typeface="+mn-cs"/>
              </a:rPr>
              <a:t>, have another member of your group call, and repeat as necessary. </a:t>
            </a:r>
          </a:p>
          <a:p>
            <a:pPr marL="306000" marR="0" lvl="0" indent="-306000" algn="l" defTabSz="457200" rtl="0" eaLnBrk="1" fontAlgn="auto" latinLnBrk="0" hangingPunct="1">
              <a:lnSpc>
                <a:spcPct val="100000"/>
              </a:lnSpc>
              <a:spcBef>
                <a:spcPts val="1400"/>
              </a:spcBef>
              <a:spcAft>
                <a:spcPts val="1400"/>
              </a:spcAft>
              <a:buClr>
                <a:srgbClr val="73B865"/>
              </a:buClr>
              <a:buSzPct val="92000"/>
              <a:buFont typeface="Wingdings 2" panose="05020102010507070707" pitchFamily="18" charset="2"/>
              <a:buChar char=""/>
              <a:tabLst/>
              <a:defRPr/>
            </a:pPr>
            <a:r>
              <a:rPr kumimoji="0" lang="en-US" sz="2200" b="0" i="0" u="none" strike="noStrike" kern="1200" cap="none" spc="0" normalizeH="0" baseline="0" noProof="0" dirty="0">
                <a:ln>
                  <a:noFill/>
                </a:ln>
                <a:solidFill>
                  <a:srgbClr val="000000"/>
                </a:solidFill>
                <a:effectLst/>
                <a:uLnTx/>
                <a:uFillTx/>
                <a:latin typeface="Verdana"/>
                <a:ea typeface="+mn-ea"/>
                <a:cs typeface="+mn-cs"/>
              </a:rPr>
              <a:t>At this point, you may also return to Step 4 and email someone else in the institution.</a:t>
            </a:r>
          </a:p>
        </p:txBody>
      </p:sp>
      <p:pic>
        <p:nvPicPr>
          <p:cNvPr id="5" name="Picture 4" descr="Text, letter&#10;&#10;Description automatically generated">
            <a:extLst>
              <a:ext uri="{FF2B5EF4-FFF2-40B4-BE49-F238E27FC236}">
                <a16:creationId xmlns:a16="http://schemas.microsoft.com/office/drawing/2014/main" id="{496BED52-15B0-4DCC-AFD5-F19F4C59010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509504" y="2171700"/>
            <a:ext cx="4125740" cy="4352925"/>
          </a:xfrm>
          <a:prstGeom prst="rect">
            <a:avLst/>
          </a:prstGeom>
          <a:ln>
            <a:solidFill>
              <a:schemeClr val="tx1"/>
            </a:solidFill>
          </a:ln>
        </p:spPr>
      </p:pic>
    </p:spTree>
    <p:extLst>
      <p:ext uri="{BB962C8B-B14F-4D97-AF65-F5344CB8AC3E}">
        <p14:creationId xmlns:p14="http://schemas.microsoft.com/office/powerpoint/2010/main" val="741208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0CFE4-D38E-4FF0-B686-6BF4277C806B}"/>
              </a:ext>
            </a:extLst>
          </p:cNvPr>
          <p:cNvSpPr>
            <a:spLocks noGrp="1"/>
          </p:cNvSpPr>
          <p:nvPr>
            <p:ph type="title"/>
          </p:nvPr>
        </p:nvSpPr>
        <p:spPr>
          <a:xfrm>
            <a:off x="581192" y="702156"/>
            <a:ext cx="11029616" cy="1013800"/>
          </a:xfrm>
        </p:spPr>
        <p:txBody>
          <a:bodyPr>
            <a:noAutofit/>
          </a:bodyPr>
          <a:lstStyle/>
          <a:p>
            <a:pPr algn="ctr"/>
            <a:r>
              <a:rPr lang="en-US" sz="3600" b="1" dirty="0"/>
              <a:t>Step 6: </a:t>
            </a:r>
            <a:br>
              <a:rPr lang="en-US" sz="2800" b="1" dirty="0"/>
            </a:br>
            <a:r>
              <a:rPr lang="en-US" sz="2800" b="1" dirty="0"/>
              <a:t>Meeting Preparation</a:t>
            </a:r>
            <a:endParaRPr lang="en-US" sz="2800" dirty="0"/>
          </a:p>
        </p:txBody>
      </p:sp>
      <p:sp>
        <p:nvSpPr>
          <p:cNvPr id="6" name="Content Placeholder 2">
            <a:extLst>
              <a:ext uri="{FF2B5EF4-FFF2-40B4-BE49-F238E27FC236}">
                <a16:creationId xmlns:a16="http://schemas.microsoft.com/office/drawing/2014/main" id="{A3A7FE54-CAFA-42A2-895F-388503D7F4D4}"/>
              </a:ext>
            </a:extLst>
          </p:cNvPr>
          <p:cNvSpPr txBox="1">
            <a:spLocks/>
          </p:cNvSpPr>
          <p:nvPr/>
        </p:nvSpPr>
        <p:spPr>
          <a:xfrm>
            <a:off x="556756" y="2011680"/>
            <a:ext cx="11029616" cy="6583680"/>
          </a:xfrm>
          <a:prstGeom prst="rect">
            <a:avLst/>
          </a:prstGeom>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ts val="300"/>
              </a:spcBef>
              <a:spcAft>
                <a:spcPts val="300"/>
              </a:spcAft>
              <a:buClr>
                <a:srgbClr val="73B865"/>
              </a:buClr>
              <a:buSzPct val="92000"/>
              <a:buFont typeface="Wingdings 2" panose="05020102010507070707" pitchFamily="18" charset="2"/>
              <a:buChar char=""/>
              <a:tabLst/>
              <a:defRPr/>
            </a:pP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a:p>
            <a:pPr marL="306000" marR="0" lvl="0" indent="-306000" algn="l" defTabSz="457200" rtl="0" eaLnBrk="1" fontAlgn="auto" latinLnBrk="0" hangingPunct="1">
              <a:lnSpc>
                <a:spcPct val="100000"/>
              </a:lnSpc>
              <a:spcBef>
                <a:spcPts val="300"/>
              </a:spcBef>
              <a:spcAft>
                <a:spcPts val="300"/>
              </a:spcAft>
              <a:buClr>
                <a:srgbClr val="73B865"/>
              </a:buClr>
              <a:buSzPct val="92000"/>
              <a:buFont typeface="Wingdings 2" panose="05020102010507070707" pitchFamily="18" charset="2"/>
              <a:buChar char=""/>
              <a:tabLst/>
              <a:defRPr/>
            </a:pP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 name="Content Placeholder 2">
            <a:extLst>
              <a:ext uri="{FF2B5EF4-FFF2-40B4-BE49-F238E27FC236}">
                <a16:creationId xmlns:a16="http://schemas.microsoft.com/office/drawing/2014/main" id="{BB215E42-3F48-434D-94A4-4467757367A7}"/>
              </a:ext>
            </a:extLst>
          </p:cNvPr>
          <p:cNvSpPr txBox="1">
            <a:spLocks/>
          </p:cNvSpPr>
          <p:nvPr/>
        </p:nvSpPr>
        <p:spPr>
          <a:xfrm>
            <a:off x="605628" y="2668555"/>
            <a:ext cx="3693810" cy="7007970"/>
          </a:xfrm>
          <a:prstGeom prst="rect">
            <a:avLst/>
          </a:prstGeom>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ts val="2000"/>
              </a:spcBef>
              <a:spcAft>
                <a:spcPts val="2000"/>
              </a:spcAft>
              <a:buClr>
                <a:srgbClr val="73B865"/>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Once you are scheduled to meet with your bishop or other leader, gather the delegation members for a preparatory meeting. </a:t>
            </a:r>
          </a:p>
          <a:p>
            <a:pPr marL="306000" marR="0" lvl="0" indent="-306000" algn="l" defTabSz="457200" rtl="0" eaLnBrk="1" fontAlgn="auto" latinLnBrk="0" hangingPunct="1">
              <a:lnSpc>
                <a:spcPct val="100000"/>
              </a:lnSpc>
              <a:spcBef>
                <a:spcPts val="2000"/>
              </a:spcBef>
              <a:spcAft>
                <a:spcPts val="2000"/>
              </a:spcAft>
              <a:buClr>
                <a:srgbClr val="73B865"/>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Use Appendix III to plan a 60-minute preparation meeting with your delegation.</a:t>
            </a:r>
          </a:p>
        </p:txBody>
      </p:sp>
      <p:pic>
        <p:nvPicPr>
          <p:cNvPr id="10" name="Picture 9" descr="Text&#10;&#10;Description automatically generated">
            <a:extLst>
              <a:ext uri="{FF2B5EF4-FFF2-40B4-BE49-F238E27FC236}">
                <a16:creationId xmlns:a16="http://schemas.microsoft.com/office/drawing/2014/main" id="{9FE427D4-83E4-461C-A3FB-1E69FBCFE16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70409" y="2266657"/>
            <a:ext cx="3202309" cy="4144164"/>
          </a:xfrm>
          <a:prstGeom prst="rect">
            <a:avLst/>
          </a:prstGeom>
          <a:ln>
            <a:solidFill>
              <a:schemeClr val="tx1"/>
            </a:solidFill>
          </a:ln>
        </p:spPr>
      </p:pic>
      <p:pic>
        <p:nvPicPr>
          <p:cNvPr id="11" name="Picture 10" descr="Text&#10;&#10;Description automatically generated">
            <a:extLst>
              <a:ext uri="{FF2B5EF4-FFF2-40B4-BE49-F238E27FC236}">
                <a16:creationId xmlns:a16="http://schemas.microsoft.com/office/drawing/2014/main" id="{94F66A60-15DC-4A21-913F-33AA3BBF21E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53574" y="2266657"/>
            <a:ext cx="3202309" cy="4144165"/>
          </a:xfrm>
          <a:prstGeom prst="rect">
            <a:avLst/>
          </a:prstGeom>
          <a:ln>
            <a:solidFill>
              <a:schemeClr val="tx1"/>
            </a:solidFill>
          </a:ln>
        </p:spPr>
      </p:pic>
    </p:spTree>
    <p:extLst>
      <p:ext uri="{BB962C8B-B14F-4D97-AF65-F5344CB8AC3E}">
        <p14:creationId xmlns:p14="http://schemas.microsoft.com/office/powerpoint/2010/main" val="352313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A65E037A-D1DD-4A50-86BD-15515E8B05C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53574" y="2266657"/>
            <a:ext cx="3202309" cy="4144165"/>
          </a:xfrm>
          <a:prstGeom prst="rect">
            <a:avLst/>
          </a:prstGeom>
          <a:ln>
            <a:solidFill>
              <a:schemeClr val="tx1"/>
            </a:solidFill>
          </a:ln>
        </p:spPr>
      </p:pic>
      <p:sp>
        <p:nvSpPr>
          <p:cNvPr id="2" name="Title 1">
            <a:extLst>
              <a:ext uri="{FF2B5EF4-FFF2-40B4-BE49-F238E27FC236}">
                <a16:creationId xmlns:a16="http://schemas.microsoft.com/office/drawing/2014/main" id="{C530CFE4-D38E-4FF0-B686-6BF4277C806B}"/>
              </a:ext>
            </a:extLst>
          </p:cNvPr>
          <p:cNvSpPr>
            <a:spLocks noGrp="1"/>
          </p:cNvSpPr>
          <p:nvPr>
            <p:ph type="title"/>
          </p:nvPr>
        </p:nvSpPr>
        <p:spPr>
          <a:xfrm>
            <a:off x="581192" y="702156"/>
            <a:ext cx="11029616" cy="1013800"/>
          </a:xfrm>
        </p:spPr>
        <p:txBody>
          <a:bodyPr>
            <a:noAutofit/>
          </a:bodyPr>
          <a:lstStyle/>
          <a:p>
            <a:pPr algn="ctr"/>
            <a:r>
              <a:rPr lang="en-US" sz="3600" b="1" dirty="0"/>
              <a:t>Step 7: </a:t>
            </a:r>
            <a:br>
              <a:rPr lang="en-US" sz="2800" b="1" dirty="0"/>
            </a:br>
            <a:r>
              <a:rPr lang="en-US" sz="2800" b="1" dirty="0"/>
              <a:t>Meeting Encounter</a:t>
            </a:r>
            <a:endParaRPr lang="en-US" sz="2800" dirty="0"/>
          </a:p>
        </p:txBody>
      </p:sp>
      <p:sp>
        <p:nvSpPr>
          <p:cNvPr id="6" name="Content Placeholder 2">
            <a:extLst>
              <a:ext uri="{FF2B5EF4-FFF2-40B4-BE49-F238E27FC236}">
                <a16:creationId xmlns:a16="http://schemas.microsoft.com/office/drawing/2014/main" id="{A3A7FE54-CAFA-42A2-895F-388503D7F4D4}"/>
              </a:ext>
            </a:extLst>
          </p:cNvPr>
          <p:cNvSpPr txBox="1">
            <a:spLocks/>
          </p:cNvSpPr>
          <p:nvPr/>
        </p:nvSpPr>
        <p:spPr>
          <a:xfrm>
            <a:off x="556756" y="2011680"/>
            <a:ext cx="11029616" cy="6583680"/>
          </a:xfrm>
          <a:prstGeom prst="rect">
            <a:avLst/>
          </a:prstGeom>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ts val="300"/>
              </a:spcBef>
              <a:spcAft>
                <a:spcPts val="300"/>
              </a:spcAft>
              <a:buClr>
                <a:srgbClr val="73B865"/>
              </a:buClr>
              <a:buSzPct val="92000"/>
              <a:buFont typeface="Wingdings 2" panose="05020102010507070707" pitchFamily="18" charset="2"/>
              <a:buChar char=""/>
              <a:tabLst/>
              <a:defRPr/>
            </a:pP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a:p>
            <a:pPr marL="306000" marR="0" lvl="0" indent="-306000" algn="l" defTabSz="457200" rtl="0" eaLnBrk="1" fontAlgn="auto" latinLnBrk="0" hangingPunct="1">
              <a:lnSpc>
                <a:spcPct val="100000"/>
              </a:lnSpc>
              <a:spcBef>
                <a:spcPts val="300"/>
              </a:spcBef>
              <a:spcAft>
                <a:spcPts val="300"/>
              </a:spcAft>
              <a:buClr>
                <a:srgbClr val="73B865"/>
              </a:buClr>
              <a:buSzPct val="92000"/>
              <a:buFont typeface="Wingdings 2" panose="05020102010507070707" pitchFamily="18" charset="2"/>
              <a:buChar char=""/>
              <a:tabLst/>
              <a:defRPr/>
            </a:pP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Content Placeholder 2">
            <a:extLst>
              <a:ext uri="{FF2B5EF4-FFF2-40B4-BE49-F238E27FC236}">
                <a16:creationId xmlns:a16="http://schemas.microsoft.com/office/drawing/2014/main" id="{1FCF3B6F-3D10-4BB7-9BA8-3C653D0DE70C}"/>
              </a:ext>
            </a:extLst>
          </p:cNvPr>
          <p:cNvSpPr txBox="1">
            <a:spLocks/>
          </p:cNvSpPr>
          <p:nvPr/>
        </p:nvSpPr>
        <p:spPr>
          <a:xfrm>
            <a:off x="605628" y="3429000"/>
            <a:ext cx="4156873" cy="4973897"/>
          </a:xfrm>
          <a:prstGeom prst="rect">
            <a:avLst/>
          </a:prstGeom>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ct val="20000"/>
              </a:spcBef>
              <a:spcAft>
                <a:spcPts val="600"/>
              </a:spcAft>
              <a:buClr>
                <a:srgbClr val="73B865"/>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000000"/>
                </a:solidFill>
                <a:effectLst/>
                <a:uLnTx/>
                <a:uFillTx/>
                <a:latin typeface="Verdana"/>
                <a:ea typeface="+mn-ea"/>
                <a:cs typeface="+mn-cs"/>
              </a:rPr>
              <a:t>Implement the       Meeting Agenda     prepared in 	     Appendix III.</a:t>
            </a:r>
          </a:p>
        </p:txBody>
      </p:sp>
      <p:pic>
        <p:nvPicPr>
          <p:cNvPr id="10" name="Picture 9" descr="Text&#10;&#10;Description automatically generated">
            <a:extLst>
              <a:ext uri="{FF2B5EF4-FFF2-40B4-BE49-F238E27FC236}">
                <a16:creationId xmlns:a16="http://schemas.microsoft.com/office/drawing/2014/main" id="{4AF66C07-EE8C-406B-901F-527C8BB3011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70409" y="2266657"/>
            <a:ext cx="3202309" cy="4144164"/>
          </a:xfrm>
          <a:prstGeom prst="rect">
            <a:avLst/>
          </a:prstGeom>
          <a:ln>
            <a:solidFill>
              <a:schemeClr val="tx1"/>
            </a:solidFill>
          </a:ln>
        </p:spPr>
      </p:pic>
    </p:spTree>
    <p:extLst>
      <p:ext uri="{BB962C8B-B14F-4D97-AF65-F5344CB8AC3E}">
        <p14:creationId xmlns:p14="http://schemas.microsoft.com/office/powerpoint/2010/main" val="31485655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0CFE4-D38E-4FF0-B686-6BF4277C806B}"/>
              </a:ext>
            </a:extLst>
          </p:cNvPr>
          <p:cNvSpPr>
            <a:spLocks noGrp="1"/>
          </p:cNvSpPr>
          <p:nvPr>
            <p:ph type="title"/>
          </p:nvPr>
        </p:nvSpPr>
        <p:spPr>
          <a:xfrm>
            <a:off x="581192" y="702156"/>
            <a:ext cx="11029616" cy="1013800"/>
          </a:xfrm>
        </p:spPr>
        <p:txBody>
          <a:bodyPr>
            <a:noAutofit/>
          </a:bodyPr>
          <a:lstStyle/>
          <a:p>
            <a:pPr algn="ctr"/>
            <a:r>
              <a:rPr lang="en-US" sz="3600" b="1" dirty="0"/>
              <a:t>Step 8: </a:t>
            </a:r>
            <a:br>
              <a:rPr lang="en-US" sz="2800" b="1" dirty="0"/>
            </a:br>
            <a:r>
              <a:rPr lang="en-US" sz="2800" b="1" dirty="0"/>
              <a:t>Debrief and Follow Up</a:t>
            </a:r>
            <a:endParaRPr lang="en-US" sz="2800" dirty="0"/>
          </a:p>
        </p:txBody>
      </p:sp>
      <p:sp>
        <p:nvSpPr>
          <p:cNvPr id="6" name="Content Placeholder 2">
            <a:extLst>
              <a:ext uri="{FF2B5EF4-FFF2-40B4-BE49-F238E27FC236}">
                <a16:creationId xmlns:a16="http://schemas.microsoft.com/office/drawing/2014/main" id="{A3A7FE54-CAFA-42A2-895F-388503D7F4D4}"/>
              </a:ext>
            </a:extLst>
          </p:cNvPr>
          <p:cNvSpPr txBox="1">
            <a:spLocks/>
          </p:cNvSpPr>
          <p:nvPr/>
        </p:nvSpPr>
        <p:spPr>
          <a:xfrm>
            <a:off x="556756" y="2011680"/>
            <a:ext cx="11029616" cy="6583680"/>
          </a:xfrm>
          <a:prstGeom prst="rect">
            <a:avLst/>
          </a:prstGeom>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ts val="300"/>
              </a:spcBef>
              <a:spcAft>
                <a:spcPts val="300"/>
              </a:spcAft>
              <a:buClr>
                <a:srgbClr val="73B865"/>
              </a:buClr>
              <a:buSzPct val="92000"/>
              <a:buFont typeface="Wingdings 2" panose="05020102010507070707" pitchFamily="18" charset="2"/>
              <a:buChar char=""/>
              <a:tabLst/>
              <a:defRPr/>
            </a:pP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a:p>
            <a:pPr marL="306000" marR="0" lvl="0" indent="-306000" algn="l" defTabSz="457200" rtl="0" eaLnBrk="1" fontAlgn="auto" latinLnBrk="0" hangingPunct="1">
              <a:lnSpc>
                <a:spcPct val="100000"/>
              </a:lnSpc>
              <a:spcBef>
                <a:spcPts val="300"/>
              </a:spcBef>
              <a:spcAft>
                <a:spcPts val="300"/>
              </a:spcAft>
              <a:buClr>
                <a:srgbClr val="73B865"/>
              </a:buClr>
              <a:buSzPct val="92000"/>
              <a:buFont typeface="Wingdings 2" panose="05020102010507070707" pitchFamily="18" charset="2"/>
              <a:buChar char=""/>
              <a:tabLst/>
              <a:defRPr/>
            </a:pP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Content Placeholder 2">
            <a:extLst>
              <a:ext uri="{FF2B5EF4-FFF2-40B4-BE49-F238E27FC236}">
                <a16:creationId xmlns:a16="http://schemas.microsoft.com/office/drawing/2014/main" id="{D1EFAAC1-5042-45D8-B728-B1A61EB193B1}"/>
              </a:ext>
            </a:extLst>
          </p:cNvPr>
          <p:cNvSpPr txBox="1">
            <a:spLocks/>
          </p:cNvSpPr>
          <p:nvPr/>
        </p:nvSpPr>
        <p:spPr>
          <a:xfrm>
            <a:off x="605628" y="1945180"/>
            <a:ext cx="6842576" cy="6583680"/>
          </a:xfrm>
          <a:prstGeom prst="rect">
            <a:avLst/>
          </a:prstGeom>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ct val="20000"/>
              </a:spcBef>
              <a:spcAft>
                <a:spcPts val="600"/>
              </a:spcAft>
              <a:buClr>
                <a:srgbClr val="73B865"/>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Use this Post-Meeting Debrief adapted from the Ignatian Solidarity Network’s </a:t>
            </a:r>
            <a:r>
              <a:rPr kumimoji="0" lang="en-US" sz="1800" b="0" i="1" u="sng" strike="noStrike" kern="1200" cap="none" spc="0" normalizeH="0" baseline="0" noProof="0" dirty="0">
                <a:ln>
                  <a:noFill/>
                </a:ln>
                <a:solidFill>
                  <a:srgbClr val="00B0F0"/>
                </a:solidFill>
                <a:effectLst/>
                <a:uLnTx/>
                <a:uFillTx/>
                <a:latin typeface="Verdana"/>
                <a:ea typeface="+mn-ea"/>
                <a:cs typeface="+mn-cs"/>
                <a:hlinkClick r:id="rId3">
                  <a:extLst>
                    <a:ext uri="{A12FA001-AC4F-418D-AE19-62706E023703}">
                      <ahyp:hlinkClr xmlns:ahyp="http://schemas.microsoft.com/office/drawing/2018/hyperlinkcolor" val="tx"/>
                    </a:ext>
                  </a:extLst>
                </a:hlinkClick>
              </a:rPr>
              <a:t>Ignatian Advocacy 101</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p>
          <a:p>
            <a:pPr marL="630000" marR="0" lvl="1" indent="-306000" algn="l" defTabSz="457200" rtl="0" eaLnBrk="1" fontAlgn="base" latinLnBrk="0" hangingPunct="1">
              <a:lnSpc>
                <a:spcPct val="100000"/>
              </a:lnSpc>
              <a:spcBef>
                <a:spcPct val="20000"/>
              </a:spcBef>
              <a:spcAft>
                <a:spcPts val="600"/>
              </a:spcAft>
              <a:buClr>
                <a:srgbClr val="73B865"/>
              </a:buClr>
              <a:buSzPct val="92000"/>
              <a:buFont typeface="Wingdings 2" panose="05020102010507070707" pitchFamily="18" charset="2"/>
              <a:buChar char=""/>
              <a:tabLst/>
              <a:defRPr/>
            </a:pPr>
            <a:r>
              <a:rPr kumimoji="0" lang="en-US" sz="1800" b="0" i="1" u="none" strike="noStrike" kern="1200" cap="none" spc="0" normalizeH="0" baseline="0" noProof="0" dirty="0">
                <a:ln>
                  <a:noFill/>
                </a:ln>
                <a:solidFill>
                  <a:srgbClr val="000000"/>
                </a:solidFill>
                <a:effectLst/>
                <a:uLnTx/>
                <a:uFillTx/>
                <a:latin typeface="Verdana"/>
                <a:ea typeface="+mn-ea"/>
                <a:cs typeface="+mn-cs"/>
              </a:rPr>
              <a:t>Immediately After</a:t>
            </a:r>
            <a:r>
              <a:rPr kumimoji="0" lang="en-US" sz="1800" b="0" i="0" u="none" strike="noStrike" kern="1200" cap="none" spc="0" normalizeH="0" baseline="0" noProof="0" dirty="0">
                <a:ln>
                  <a:noFill/>
                </a:ln>
                <a:solidFill>
                  <a:srgbClr val="000000"/>
                </a:solidFill>
                <a:effectLst/>
                <a:uLnTx/>
                <a:uFillTx/>
                <a:latin typeface="Verdana"/>
                <a:ea typeface="+mn-ea"/>
                <a:cs typeface="+mn-cs"/>
              </a:rPr>
              <a:t>: Review what you heard; Choose one person to send a thank you email to the leader and include any discussed follow up materials; Identify next Action Items and assign a Point Person for each.</a:t>
            </a:r>
          </a:p>
          <a:p>
            <a:pPr marL="630000" marR="0" lvl="1" indent="-306000" algn="l" defTabSz="457200" rtl="0" eaLnBrk="1" fontAlgn="base" latinLnBrk="0" hangingPunct="1">
              <a:lnSpc>
                <a:spcPct val="100000"/>
              </a:lnSpc>
              <a:spcBef>
                <a:spcPct val="20000"/>
              </a:spcBef>
              <a:spcAft>
                <a:spcPts val="600"/>
              </a:spcAft>
              <a:buClr>
                <a:srgbClr val="73B865"/>
              </a:buClr>
              <a:buSzPct val="92000"/>
              <a:buFont typeface="Wingdings 2" panose="05020102010507070707" pitchFamily="18" charset="2"/>
              <a:buChar char=""/>
              <a:tabLst/>
              <a:defRPr/>
            </a:pPr>
            <a:r>
              <a:rPr kumimoji="0" lang="en-US" sz="1800" b="0" i="1" u="none" strike="noStrike" kern="1200" cap="none" spc="0" normalizeH="0" baseline="0" noProof="0" dirty="0">
                <a:ln>
                  <a:noFill/>
                </a:ln>
                <a:solidFill>
                  <a:srgbClr val="000000"/>
                </a:solidFill>
                <a:effectLst/>
                <a:uLnTx/>
                <a:uFillTx/>
                <a:latin typeface="Verdana"/>
                <a:ea typeface="+mn-ea"/>
                <a:cs typeface="+mn-cs"/>
              </a:rPr>
              <a:t>Within Two Days</a:t>
            </a:r>
            <a:r>
              <a:rPr kumimoji="0" lang="en-US" sz="1800" b="0" i="0" u="none" strike="noStrike" kern="1200" cap="none" spc="0" normalizeH="0" baseline="0" noProof="0" dirty="0">
                <a:ln>
                  <a:noFill/>
                </a:ln>
                <a:solidFill>
                  <a:srgbClr val="000000"/>
                </a:solidFill>
                <a:effectLst/>
                <a:uLnTx/>
                <a:uFillTx/>
                <a:latin typeface="Verdana"/>
                <a:ea typeface="+mn-ea"/>
                <a:cs typeface="+mn-cs"/>
              </a:rPr>
              <a:t>: Complete the form at </a:t>
            </a:r>
            <a:r>
              <a:rPr kumimoji="0" lang="en-US" sz="1800" b="0" i="0" u="sng" strike="noStrike" kern="1200" cap="none" spc="0" normalizeH="0" baseline="0" noProof="0" dirty="0">
                <a:ln>
                  <a:noFill/>
                </a:ln>
                <a:solidFill>
                  <a:srgbClr val="00B0F0"/>
                </a:solidFill>
                <a:effectLst/>
                <a:uLnTx/>
                <a:uFillTx/>
                <a:latin typeface="Verdana"/>
                <a:ea typeface="+mn-ea"/>
                <a:cs typeface="+mn-cs"/>
                <a:hlinkClick r:id="rId4">
                  <a:extLst>
                    <a:ext uri="{A12FA001-AC4F-418D-AE19-62706E023703}">
                      <ahyp:hlinkClr xmlns:ahyp="http://schemas.microsoft.com/office/drawing/2018/hyperlinkcolor" val="tx"/>
                    </a:ext>
                  </a:extLst>
                </a:hlinkClick>
              </a:rPr>
              <a:t>https://bit.ly/CatholicLeaderPost</a:t>
            </a:r>
            <a:r>
              <a:rPr kumimoji="0" lang="en-US" sz="1800" b="0" i="0" u="none" strike="noStrike" kern="1200" cap="none" spc="0" normalizeH="0" baseline="0" noProof="0" dirty="0">
                <a:ln>
                  <a:noFill/>
                </a:ln>
                <a:solidFill>
                  <a:srgbClr val="00B0F0"/>
                </a:solidFill>
                <a:effectLst/>
                <a:uLnTx/>
                <a:uFillTx/>
                <a:latin typeface="Verdana"/>
                <a:ea typeface="+mn-ea"/>
                <a:cs typeface="+mn-cs"/>
              </a:rPr>
              <a:t> </a:t>
            </a:r>
            <a:r>
              <a:rPr kumimoji="0" lang="en-US" sz="1800" b="0" i="0" u="none" strike="noStrike" kern="1200" cap="none" spc="0" normalizeH="0" baseline="0" noProof="0" dirty="0">
                <a:ln>
                  <a:noFill/>
                </a:ln>
                <a:solidFill>
                  <a:srgbClr val="000000"/>
                </a:solidFill>
                <a:effectLst/>
                <a:uLnTx/>
                <a:uFillTx/>
                <a:latin typeface="Verdana"/>
                <a:ea typeface="+mn-ea"/>
                <a:cs typeface="+mn-cs"/>
              </a:rPr>
              <a:t>to share your experience with Catholic Climate Covenant.</a:t>
            </a:r>
          </a:p>
          <a:p>
            <a:pPr marL="630000" marR="0" lvl="1" indent="-306000" algn="l" defTabSz="457200" rtl="0" eaLnBrk="1" fontAlgn="auto" latinLnBrk="0" hangingPunct="1">
              <a:lnSpc>
                <a:spcPct val="100000"/>
              </a:lnSpc>
              <a:spcBef>
                <a:spcPct val="20000"/>
              </a:spcBef>
              <a:spcAft>
                <a:spcPts val="600"/>
              </a:spcAft>
              <a:buClr>
                <a:srgbClr val="73B865"/>
              </a:buClr>
              <a:buSzPct val="92000"/>
              <a:buFont typeface="Wingdings 2" panose="05020102010507070707" pitchFamily="18" charset="2"/>
              <a:buChar char=""/>
              <a:tabLst/>
              <a:defRPr/>
            </a:pPr>
            <a:r>
              <a:rPr kumimoji="0" lang="en-US" sz="1800" b="0" i="1" u="none" strike="noStrike" kern="1200" cap="none" spc="0" normalizeH="0" baseline="0" noProof="0" dirty="0">
                <a:ln>
                  <a:noFill/>
                </a:ln>
                <a:solidFill>
                  <a:srgbClr val="000000"/>
                </a:solidFill>
                <a:effectLst/>
                <a:uLnTx/>
                <a:uFillTx/>
                <a:latin typeface="Verdana"/>
                <a:ea typeface="+mn-ea"/>
                <a:cs typeface="+mn-cs"/>
              </a:rPr>
              <a:t>Within One Week</a:t>
            </a:r>
            <a:r>
              <a:rPr kumimoji="0" lang="en-US" sz="1800" b="0" i="0" u="none" strike="noStrike" kern="1200" cap="none" spc="0" normalizeH="0" baseline="0" noProof="0" dirty="0">
                <a:ln>
                  <a:noFill/>
                </a:ln>
                <a:solidFill>
                  <a:srgbClr val="000000"/>
                </a:solidFill>
                <a:effectLst/>
                <a:uLnTx/>
                <a:uFillTx/>
                <a:latin typeface="Verdana"/>
                <a:ea typeface="+mn-ea"/>
                <a:cs typeface="+mn-cs"/>
              </a:rPr>
              <a:t>: Send a thank you email to the leader. Attach any discussed follow up materials and answer any questions you couldn’t address during the meeting. If the leader did not agree to sign the Letter, restate your ask.</a:t>
            </a:r>
          </a:p>
        </p:txBody>
      </p:sp>
      <p:pic>
        <p:nvPicPr>
          <p:cNvPr id="4" name="Picture 3" descr="Diagram&#10;&#10;Description automatically generated with medium confidence">
            <a:extLst>
              <a:ext uri="{FF2B5EF4-FFF2-40B4-BE49-F238E27FC236}">
                <a16:creationId xmlns:a16="http://schemas.microsoft.com/office/drawing/2014/main" id="{A04814E9-695B-452B-85A9-7E59569DB29D}"/>
              </a:ext>
            </a:extLst>
          </p:cNvPr>
          <p:cNvPicPr>
            <a:picLocks noChangeAspect="1"/>
          </p:cNvPicPr>
          <p:nvPr/>
        </p:nvPicPr>
        <p:blipFill>
          <a:blip r:embed="rId5"/>
          <a:stretch>
            <a:fillRect/>
          </a:stretch>
        </p:blipFill>
        <p:spPr>
          <a:xfrm>
            <a:off x="7826247" y="1945180"/>
            <a:ext cx="3382081" cy="4727749"/>
          </a:xfrm>
          <a:prstGeom prst="rect">
            <a:avLst/>
          </a:prstGeom>
          <a:ln>
            <a:solidFill>
              <a:schemeClr val="tx1"/>
            </a:solidFill>
          </a:ln>
        </p:spPr>
      </p:pic>
    </p:spTree>
    <p:extLst>
      <p:ext uri="{BB962C8B-B14F-4D97-AF65-F5344CB8AC3E}">
        <p14:creationId xmlns:p14="http://schemas.microsoft.com/office/powerpoint/2010/main" val="65169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9">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762000"/>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11">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76697" y="762000"/>
            <a:ext cx="219398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4" name="Rectangle 13">
            <a:extLst>
              <a:ext uri="{FF2B5EF4-FFF2-40B4-BE49-F238E27FC236}">
                <a16:creationId xmlns:a16="http://schemas.microsoft.com/office/drawing/2014/main" id="{2F4AD318-2FB6-4C6E-931E-58E404FA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FFFF"/>
              </a:solidFill>
              <a:latin typeface="Corbel" panose="020B0503020204020204"/>
            </a:endParaRPr>
          </a:p>
        </p:txBody>
      </p:sp>
      <p:sp>
        <p:nvSpPr>
          <p:cNvPr id="25" name="Freeform: Shape 15">
            <a:extLst>
              <a:ext uri="{FF2B5EF4-FFF2-40B4-BE49-F238E27FC236}">
                <a16:creationId xmlns:a16="http://schemas.microsoft.com/office/drawing/2014/main" id="{1A118E35-1CBF-4863-8497-F4DF1A166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1315" y="752749"/>
            <a:ext cx="751111"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Freeform: Shape 17">
            <a:extLst>
              <a:ext uri="{FF2B5EF4-FFF2-40B4-BE49-F238E27FC236}">
                <a16:creationId xmlns:a16="http://schemas.microsoft.com/office/drawing/2014/main" id="{6E187274-5DC2-4BE0-AF99-925D6D973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14321" y="762000"/>
            <a:ext cx="3156367"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7E0EC5A2-2AA5-2346-8FCC-526F927B06D0}"/>
              </a:ext>
            </a:extLst>
          </p:cNvPr>
          <p:cNvSpPr/>
          <p:nvPr/>
        </p:nvSpPr>
        <p:spPr>
          <a:xfrm>
            <a:off x="2326387" y="1298448"/>
            <a:ext cx="5292333" cy="3255264"/>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5900" b="1" spc="-100">
                <a:ln w="9525">
                  <a:solidFill>
                    <a:srgbClr val="FFFFFF"/>
                  </a:solidFill>
                  <a:prstDash val="solid"/>
                </a:ln>
                <a:solidFill>
                  <a:srgbClr val="40BAD2"/>
                </a:solidFill>
                <a:effectLst>
                  <a:outerShdw blurRad="12700" dist="38100" dir="2700000" algn="tl" rotWithShape="0">
                    <a:srgbClr val="1AB39F">
                      <a:lumMod val="60000"/>
                      <a:lumOff val="40000"/>
                    </a:srgbClr>
                  </a:outerShdw>
                </a:effectLst>
                <a:latin typeface="Corbel" panose="020B0503020204020204"/>
              </a:rPr>
              <a:t>Sharing Your Story</a:t>
            </a:r>
          </a:p>
        </p:txBody>
      </p:sp>
      <p:sp>
        <p:nvSpPr>
          <p:cNvPr id="4" name="Slide Number Placeholder 3">
            <a:extLst>
              <a:ext uri="{FF2B5EF4-FFF2-40B4-BE49-F238E27FC236}">
                <a16:creationId xmlns:a16="http://schemas.microsoft.com/office/drawing/2014/main" id="{E251E5D1-2EE9-7C4F-ACBB-60AA48473DAE}"/>
              </a:ext>
            </a:extLst>
          </p:cNvPr>
          <p:cNvSpPr>
            <a:spLocks noGrp="1"/>
          </p:cNvSpPr>
          <p:nvPr>
            <p:ph type="sldNum" sz="quarter" idx="12"/>
          </p:nvPr>
        </p:nvSpPr>
        <p:spPr>
          <a:xfrm>
            <a:off x="9499602" y="6356351"/>
            <a:ext cx="1148195" cy="365125"/>
          </a:xfrm>
        </p:spPr>
        <p:txBody>
          <a:bodyPr vert="horz" lIns="91440" tIns="45720" rIns="91440" bIns="45720" rtlCol="0" anchor="ctr">
            <a:normAutofit/>
          </a:bodyPr>
          <a:lstStyle/>
          <a:p>
            <a:pPr defTabSz="457200">
              <a:spcAft>
                <a:spcPts val="600"/>
              </a:spcAft>
            </a:pPr>
            <a:fld id="{19371D3E-5A18-49EB-AD2A-429AF165759F}" type="slidenum">
              <a:rPr lang="en-US" sz="1200" dirty="0">
                <a:solidFill>
                  <a:srgbClr val="40BAD2"/>
                </a:solidFill>
                <a:latin typeface="Corbel" panose="020B0503020204020204"/>
              </a:rPr>
              <a:pPr defTabSz="457200">
                <a:spcAft>
                  <a:spcPts val="600"/>
                </a:spcAft>
              </a:pPr>
              <a:t>29</a:t>
            </a:fld>
            <a:endParaRPr lang="en-US" sz="1200" dirty="0">
              <a:solidFill>
                <a:srgbClr val="40BAD2"/>
              </a:solidFill>
              <a:latin typeface="Corbel" panose="020B0503020204020204"/>
            </a:endParaRPr>
          </a:p>
        </p:txBody>
      </p:sp>
    </p:spTree>
    <p:extLst>
      <p:ext uri="{BB962C8B-B14F-4D97-AF65-F5344CB8AC3E}">
        <p14:creationId xmlns:p14="http://schemas.microsoft.com/office/powerpoint/2010/main" val="1376019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04B7D"/>
        </a:solidFill>
        <a:effectLst/>
      </p:bgPr>
    </p:bg>
    <p:spTree>
      <p:nvGrpSpPr>
        <p:cNvPr id="1" name=""/>
        <p:cNvGrpSpPr/>
        <p:nvPr/>
      </p:nvGrpSpPr>
      <p:grpSpPr>
        <a:xfrm>
          <a:off x="0" y="0"/>
          <a:ext cx="0" cy="0"/>
          <a:chOff x="0" y="0"/>
          <a:chExt cx="0" cy="0"/>
        </a:xfrm>
      </p:grpSpPr>
      <p:sp>
        <p:nvSpPr>
          <p:cNvPr id="7" name="Rectangle 6"/>
          <p:cNvSpPr/>
          <p:nvPr/>
        </p:nvSpPr>
        <p:spPr>
          <a:xfrm>
            <a:off x="228600" y="284473"/>
            <a:ext cx="11760200" cy="6306827"/>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97FAA36-85C9-A642-A6EE-DE433EB3DBDD}"/>
              </a:ext>
            </a:extLst>
          </p:cNvPr>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01743E8B-8320-D043-B73A-70A89C23DFE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868917" y="5689862"/>
            <a:ext cx="856916" cy="690889"/>
          </a:xfrm>
          <a:prstGeom prst="rect">
            <a:avLst/>
          </a:prstGeom>
        </p:spPr>
      </p:pic>
      <p:sp>
        <p:nvSpPr>
          <p:cNvPr id="3" name="TextBox 2">
            <a:extLst>
              <a:ext uri="{FF2B5EF4-FFF2-40B4-BE49-F238E27FC236}">
                <a16:creationId xmlns:a16="http://schemas.microsoft.com/office/drawing/2014/main" id="{3CEF0866-334A-C440-8692-2F1951EDC5AB}"/>
              </a:ext>
            </a:extLst>
          </p:cNvPr>
          <p:cNvSpPr txBox="1"/>
          <p:nvPr/>
        </p:nvSpPr>
        <p:spPr>
          <a:xfrm>
            <a:off x="721660" y="1967061"/>
            <a:ext cx="10986245" cy="2677656"/>
          </a:xfrm>
          <a:prstGeom prst="rect">
            <a:avLst/>
          </a:prstGeom>
          <a:noFill/>
        </p:spPr>
        <p:txBody>
          <a:bodyPr wrap="square" rtlCol="0">
            <a:spAutoFit/>
          </a:bodyPr>
          <a:lstStyle/>
          <a:p>
            <a:pPr marR="0" lvl="2" algn="l" defTabSz="914400" rtl="0" eaLnBrk="1" fontAlgn="auto" latinLnBrk="0" hangingPunct="1">
              <a:lnSpc>
                <a:spcPct val="100000"/>
              </a:lnSpc>
              <a:spcBef>
                <a:spcPts val="0"/>
              </a:spcBef>
              <a:spcAft>
                <a:spcPts val="0"/>
              </a:spcAft>
              <a:buClrTx/>
              <a:buSzTx/>
              <a:tabLst/>
              <a:defRPr/>
            </a:pPr>
            <a:b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br>
            <a:b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br>
            <a:b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1) The webinar is being recorded and will a link to the recording will be sent to everyone who registered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within the next 24-48 hours.</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2) Please type your questions in the Q/A box</a:t>
            </a:r>
          </a:p>
        </p:txBody>
      </p:sp>
      <p:sp>
        <p:nvSpPr>
          <p:cNvPr id="4" name="TextBox 3">
            <a:extLst>
              <a:ext uri="{FF2B5EF4-FFF2-40B4-BE49-F238E27FC236}">
                <a16:creationId xmlns:a16="http://schemas.microsoft.com/office/drawing/2014/main" id="{7982ACDE-9DB0-3C4D-8486-BF31C346E58F}"/>
              </a:ext>
            </a:extLst>
          </p:cNvPr>
          <p:cNvSpPr txBox="1"/>
          <p:nvPr/>
        </p:nvSpPr>
        <p:spPr>
          <a:xfrm>
            <a:off x="1028700" y="429474"/>
            <a:ext cx="9956800" cy="954107"/>
          </a:xfrm>
          <a:prstGeom prst="rect">
            <a:avLst/>
          </a:prstGeom>
          <a:noFill/>
        </p:spPr>
        <p:txBody>
          <a:bodyPr wrap="square" rtlCol="0">
            <a:spAutoFit/>
          </a:bodyPr>
          <a:lstStyle/>
          <a:p>
            <a:pPr lvl="0" algn="ctr"/>
            <a:r>
              <a:rPr lang="en-US" sz="2800" dirty="0">
                <a:solidFill>
                  <a:schemeClr val="bg1"/>
                </a:solidFill>
              </a:rPr>
              <a:t>Season of Creation Training: </a:t>
            </a:r>
            <a:br>
              <a:rPr lang="en-US" sz="2800" dirty="0">
                <a:solidFill>
                  <a:schemeClr val="bg1"/>
                </a:solidFill>
              </a:rPr>
            </a:br>
            <a:r>
              <a:rPr lang="en-US" sz="2800" dirty="0">
                <a:solidFill>
                  <a:schemeClr val="bg1"/>
                </a:solidFill>
              </a:rPr>
              <a:t>How to Engage Our Church Leaders for Climate Action</a:t>
            </a:r>
            <a:endParaRPr kumimoji="0" lang="en-US" sz="2800" b="0" i="0" u="none" strike="noStrike" kern="1200" cap="none" spc="0" normalizeH="0" baseline="0" noProof="0" dirty="0">
              <a:ln>
                <a:noFill/>
              </a:ln>
              <a:solidFill>
                <a:schemeClr val="bg1"/>
              </a:solidFill>
              <a:effectLst/>
              <a:uLnTx/>
              <a:uFillTx/>
              <a:latin typeface="Calibri" panose="020F0502020204030204"/>
            </a:endParaRPr>
          </a:p>
        </p:txBody>
      </p:sp>
    </p:spTree>
    <p:extLst>
      <p:ext uri="{BB962C8B-B14F-4D97-AF65-F5344CB8AC3E}">
        <p14:creationId xmlns:p14="http://schemas.microsoft.com/office/powerpoint/2010/main" val="15907087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latin typeface="Corbel" panose="020B0503020204020204"/>
            </a:endParaRPr>
          </a:p>
        </p:txBody>
      </p:sp>
      <p:sp>
        <p:nvSpPr>
          <p:cNvPr id="11" name="Rectangle 10">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758953"/>
            <a:ext cx="8179482" cy="165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200"/>
            <a:endParaRPr lang="en-US" dirty="0">
              <a:solidFill>
                <a:srgbClr val="FFFFFF"/>
              </a:solidFill>
              <a:latin typeface="Corbel" panose="020B0503020204020204"/>
            </a:endParaRPr>
          </a:p>
        </p:txBody>
      </p:sp>
      <p:sp>
        <p:nvSpPr>
          <p:cNvPr id="2" name="Title 1">
            <a:extLst>
              <a:ext uri="{FF2B5EF4-FFF2-40B4-BE49-F238E27FC236}">
                <a16:creationId xmlns:a16="http://schemas.microsoft.com/office/drawing/2014/main" id="{CE5886DF-1367-8B4B-82F5-091F6E3B9666}"/>
              </a:ext>
            </a:extLst>
          </p:cNvPr>
          <p:cNvSpPr>
            <a:spLocks noGrp="1"/>
          </p:cNvSpPr>
          <p:nvPr>
            <p:ph type="title"/>
          </p:nvPr>
        </p:nvSpPr>
        <p:spPr>
          <a:xfrm>
            <a:off x="2724566" y="1087374"/>
            <a:ext cx="6737617" cy="1000978"/>
          </a:xfrm>
        </p:spPr>
        <p:txBody>
          <a:bodyPr>
            <a:normAutofit/>
          </a:bodyPr>
          <a:lstStyle/>
          <a:p>
            <a:r>
              <a:rPr lang="en-US" dirty="0"/>
              <a:t>The Power of a Story: Connection</a:t>
            </a:r>
          </a:p>
        </p:txBody>
      </p:sp>
      <p:sp>
        <p:nvSpPr>
          <p:cNvPr id="13" name="Rectangle 12">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84900" y="758953"/>
            <a:ext cx="889035" cy="1651133"/>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572" y="2526526"/>
            <a:ext cx="877276" cy="356337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264" y="2526527"/>
            <a:ext cx="8190670" cy="3563377"/>
          </a:xfrm>
          <a:prstGeom prst="rect">
            <a:avLst/>
          </a:prstGeom>
          <a:solidFill>
            <a:schemeClr val="bg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200"/>
            <a:endParaRPr lang="en-US" dirty="0">
              <a:solidFill>
                <a:srgbClr val="FFFFFF"/>
              </a:solidFill>
              <a:latin typeface="Corbel" panose="020B0503020204020204"/>
            </a:endParaRPr>
          </a:p>
        </p:txBody>
      </p:sp>
      <p:sp>
        <p:nvSpPr>
          <p:cNvPr id="3" name="Content Placeholder 2">
            <a:extLst>
              <a:ext uri="{FF2B5EF4-FFF2-40B4-BE49-F238E27FC236}">
                <a16:creationId xmlns:a16="http://schemas.microsoft.com/office/drawing/2014/main" id="{3C08B418-F3DA-9A40-B033-6CB3E9FA626C}"/>
              </a:ext>
            </a:extLst>
          </p:cNvPr>
          <p:cNvSpPr>
            <a:spLocks noGrp="1"/>
          </p:cNvSpPr>
          <p:nvPr>
            <p:ph idx="1"/>
          </p:nvPr>
        </p:nvSpPr>
        <p:spPr>
          <a:xfrm>
            <a:off x="2724565" y="2535447"/>
            <a:ext cx="6737617" cy="3554457"/>
          </a:xfrm>
        </p:spPr>
        <p:txBody>
          <a:bodyPr>
            <a:normAutofit/>
          </a:bodyPr>
          <a:lstStyle/>
          <a:p>
            <a:pPr marL="0" indent="0">
              <a:buNone/>
            </a:pPr>
            <a:r>
              <a:rPr lang="en-US" b="1">
                <a:solidFill>
                  <a:schemeClr val="tx1"/>
                </a:solidFill>
              </a:rPr>
              <a:t>“Those who tell the stories rule the world.”</a:t>
            </a:r>
            <a:r>
              <a:rPr lang="en-US">
                <a:solidFill>
                  <a:schemeClr val="tx1"/>
                </a:solidFill>
              </a:rPr>
              <a:t>  proverb, attributed to the Hopi Indians</a:t>
            </a:r>
          </a:p>
        </p:txBody>
      </p:sp>
      <p:sp>
        <p:nvSpPr>
          <p:cNvPr id="4" name="Slide Number Placeholder 3">
            <a:extLst>
              <a:ext uri="{FF2B5EF4-FFF2-40B4-BE49-F238E27FC236}">
                <a16:creationId xmlns:a16="http://schemas.microsoft.com/office/drawing/2014/main" id="{5CE1D280-0144-484C-96B0-80056D08E8DC}"/>
              </a:ext>
            </a:extLst>
          </p:cNvPr>
          <p:cNvSpPr>
            <a:spLocks noGrp="1"/>
          </p:cNvSpPr>
          <p:nvPr>
            <p:ph type="sldNum" sz="quarter" idx="12"/>
          </p:nvPr>
        </p:nvSpPr>
        <p:spPr>
          <a:xfrm>
            <a:off x="9499602" y="6356351"/>
            <a:ext cx="1148195" cy="365125"/>
          </a:xfrm>
        </p:spPr>
        <p:txBody>
          <a:bodyPr>
            <a:normAutofit/>
          </a:bodyPr>
          <a:lstStyle/>
          <a:p>
            <a:pPr defTabSz="457200">
              <a:spcAft>
                <a:spcPts val="600"/>
              </a:spcAft>
            </a:pPr>
            <a:fld id="{19371D3E-5A18-49EB-AD2A-429AF165759F}" type="slidenum">
              <a:rPr lang="en-US">
                <a:solidFill>
                  <a:srgbClr val="40BAD2"/>
                </a:solidFill>
                <a:latin typeface="Corbel" panose="020B0503020204020204"/>
              </a:rPr>
              <a:pPr defTabSz="457200">
                <a:spcAft>
                  <a:spcPts val="600"/>
                </a:spcAft>
              </a:pPr>
              <a:t>30</a:t>
            </a:fld>
            <a:endParaRPr lang="en-US">
              <a:solidFill>
                <a:srgbClr val="40BAD2"/>
              </a:solidFill>
              <a:latin typeface="Corbel" panose="020B0503020204020204"/>
            </a:endParaRPr>
          </a:p>
        </p:txBody>
      </p:sp>
    </p:spTree>
    <p:extLst>
      <p:ext uri="{BB962C8B-B14F-4D97-AF65-F5344CB8AC3E}">
        <p14:creationId xmlns:p14="http://schemas.microsoft.com/office/powerpoint/2010/main" val="27676274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E4E5B-6632-8E43-B5A0-FDBC136CE07C}"/>
              </a:ext>
            </a:extLst>
          </p:cNvPr>
          <p:cNvSpPr>
            <a:spLocks noGrp="1"/>
          </p:cNvSpPr>
          <p:nvPr>
            <p:ph type="title"/>
          </p:nvPr>
        </p:nvSpPr>
        <p:spPr/>
        <p:txBody>
          <a:bodyPr/>
          <a:lstStyle/>
          <a:p>
            <a:r>
              <a:rPr lang="en-US" dirty="0"/>
              <a:t>Example: Black Farmers bill</a:t>
            </a:r>
          </a:p>
        </p:txBody>
      </p:sp>
      <p:pic>
        <p:nvPicPr>
          <p:cNvPr id="6" name="Content Placeholder 5">
            <a:extLst>
              <a:ext uri="{FF2B5EF4-FFF2-40B4-BE49-F238E27FC236}">
                <a16:creationId xmlns:a16="http://schemas.microsoft.com/office/drawing/2014/main" id="{2804154C-9DBB-E44C-8AAD-C3999D337BBA}"/>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4425950" y="1528844"/>
            <a:ext cx="5486400" cy="3790789"/>
          </a:xfrm>
        </p:spPr>
      </p:pic>
      <p:sp>
        <p:nvSpPr>
          <p:cNvPr id="4" name="Slide Number Placeholder 3">
            <a:extLst>
              <a:ext uri="{FF2B5EF4-FFF2-40B4-BE49-F238E27FC236}">
                <a16:creationId xmlns:a16="http://schemas.microsoft.com/office/drawing/2014/main" id="{F9D30BB9-D98D-7249-A396-DEB6BB3882D3}"/>
              </a:ext>
            </a:extLst>
          </p:cNvPr>
          <p:cNvSpPr>
            <a:spLocks noGrp="1"/>
          </p:cNvSpPr>
          <p:nvPr>
            <p:ph type="sldNum" sz="quarter" idx="12"/>
          </p:nvPr>
        </p:nvSpPr>
        <p:spPr/>
        <p:txBody>
          <a:bodyPr/>
          <a:lstStyle/>
          <a:p>
            <a:pPr defTabSz="457200"/>
            <a:fld id="{19371D3E-5A18-49EB-AD2A-429AF165759F}" type="slidenum">
              <a:rPr lang="en-US">
                <a:solidFill>
                  <a:srgbClr val="40BAD2"/>
                </a:solidFill>
                <a:latin typeface="Corbel" panose="020B0503020204020204"/>
              </a:rPr>
              <a:pPr defTabSz="457200"/>
              <a:t>31</a:t>
            </a:fld>
            <a:endParaRPr lang="en-US" dirty="0">
              <a:solidFill>
                <a:srgbClr val="40BAD2"/>
              </a:solidFill>
              <a:latin typeface="Corbel" panose="020B0503020204020204"/>
            </a:endParaRPr>
          </a:p>
        </p:txBody>
      </p:sp>
    </p:spTree>
    <p:extLst>
      <p:ext uri="{BB962C8B-B14F-4D97-AF65-F5344CB8AC3E}">
        <p14:creationId xmlns:p14="http://schemas.microsoft.com/office/powerpoint/2010/main" val="16707357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7C7CF-45A0-074A-84D1-A70E422515E2}"/>
              </a:ext>
            </a:extLst>
          </p:cNvPr>
          <p:cNvSpPr>
            <a:spLocks noGrp="1"/>
          </p:cNvSpPr>
          <p:nvPr>
            <p:ph type="title"/>
          </p:nvPr>
        </p:nvSpPr>
        <p:spPr/>
        <p:txBody>
          <a:bodyPr/>
          <a:lstStyle/>
          <a:p>
            <a:r>
              <a:rPr lang="en-US" dirty="0"/>
              <a:t>Example: Father </a:t>
            </a:r>
            <a:br>
              <a:rPr lang="en-US" dirty="0"/>
            </a:br>
            <a:r>
              <a:rPr lang="en-US" dirty="0"/>
              <a:t>John</a:t>
            </a:r>
            <a:br>
              <a:rPr lang="en-US" dirty="0"/>
            </a:br>
            <a:r>
              <a:rPr lang="en-US" dirty="0"/>
              <a:t>Grace</a:t>
            </a:r>
          </a:p>
        </p:txBody>
      </p:sp>
      <p:pic>
        <p:nvPicPr>
          <p:cNvPr id="6" name="Content Placeholder 5">
            <a:extLst>
              <a:ext uri="{FF2B5EF4-FFF2-40B4-BE49-F238E27FC236}">
                <a16:creationId xmlns:a16="http://schemas.microsoft.com/office/drawing/2014/main" id="{5EE9DC06-C99F-A14D-B015-2BEBACC47717}"/>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432817" y="1593273"/>
            <a:ext cx="6611728" cy="3240032"/>
          </a:xfrm>
        </p:spPr>
      </p:pic>
      <p:sp>
        <p:nvSpPr>
          <p:cNvPr id="4" name="Slide Number Placeholder 3">
            <a:extLst>
              <a:ext uri="{FF2B5EF4-FFF2-40B4-BE49-F238E27FC236}">
                <a16:creationId xmlns:a16="http://schemas.microsoft.com/office/drawing/2014/main" id="{189BA7B8-6125-D341-B0FA-F28F0EE1DC62}"/>
              </a:ext>
            </a:extLst>
          </p:cNvPr>
          <p:cNvSpPr>
            <a:spLocks noGrp="1"/>
          </p:cNvSpPr>
          <p:nvPr>
            <p:ph type="sldNum" sz="quarter" idx="12"/>
          </p:nvPr>
        </p:nvSpPr>
        <p:spPr/>
        <p:txBody>
          <a:bodyPr/>
          <a:lstStyle/>
          <a:p>
            <a:pPr defTabSz="457200"/>
            <a:fld id="{19371D3E-5A18-49EB-AD2A-429AF165759F}" type="slidenum">
              <a:rPr lang="en-US">
                <a:solidFill>
                  <a:srgbClr val="40BAD2"/>
                </a:solidFill>
                <a:latin typeface="Corbel" panose="020B0503020204020204"/>
              </a:rPr>
              <a:pPr defTabSz="457200"/>
              <a:t>32</a:t>
            </a:fld>
            <a:endParaRPr lang="en-US" dirty="0">
              <a:solidFill>
                <a:srgbClr val="40BAD2"/>
              </a:solidFill>
              <a:latin typeface="Corbel" panose="020B0503020204020204"/>
            </a:endParaRPr>
          </a:p>
        </p:txBody>
      </p:sp>
    </p:spTree>
    <p:extLst>
      <p:ext uri="{BB962C8B-B14F-4D97-AF65-F5344CB8AC3E}">
        <p14:creationId xmlns:p14="http://schemas.microsoft.com/office/powerpoint/2010/main" val="27552862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9895B-52FF-BD48-B9B4-5DC613B385DC}"/>
              </a:ext>
            </a:extLst>
          </p:cNvPr>
          <p:cNvSpPr>
            <a:spLocks noGrp="1"/>
          </p:cNvSpPr>
          <p:nvPr>
            <p:ph type="title"/>
          </p:nvPr>
        </p:nvSpPr>
        <p:spPr/>
        <p:txBody>
          <a:bodyPr/>
          <a:lstStyle/>
          <a:p>
            <a:r>
              <a:rPr lang="en-US" dirty="0"/>
              <a:t>Back to school story today WAMU/NPR</a:t>
            </a:r>
          </a:p>
        </p:txBody>
      </p:sp>
      <p:sp>
        <p:nvSpPr>
          <p:cNvPr id="4" name="Slide Number Placeholder 3">
            <a:extLst>
              <a:ext uri="{FF2B5EF4-FFF2-40B4-BE49-F238E27FC236}">
                <a16:creationId xmlns:a16="http://schemas.microsoft.com/office/drawing/2014/main" id="{1333D82C-B5C0-E847-B3BA-D33B88C5FC1A}"/>
              </a:ext>
            </a:extLst>
          </p:cNvPr>
          <p:cNvSpPr>
            <a:spLocks noGrp="1"/>
          </p:cNvSpPr>
          <p:nvPr>
            <p:ph type="sldNum" sz="quarter" idx="12"/>
          </p:nvPr>
        </p:nvSpPr>
        <p:spPr/>
        <p:txBody>
          <a:bodyPr/>
          <a:lstStyle/>
          <a:p>
            <a:pPr defTabSz="457200"/>
            <a:fld id="{19371D3E-5A18-49EB-AD2A-429AF165759F}" type="slidenum">
              <a:rPr lang="en-US">
                <a:solidFill>
                  <a:srgbClr val="40BAD2"/>
                </a:solidFill>
                <a:latin typeface="Corbel" panose="020B0503020204020204"/>
              </a:rPr>
              <a:pPr defTabSz="457200"/>
              <a:t>33</a:t>
            </a:fld>
            <a:endParaRPr lang="en-US" dirty="0">
              <a:solidFill>
                <a:srgbClr val="40BAD2"/>
              </a:solidFill>
              <a:latin typeface="Corbel" panose="020B0503020204020204"/>
            </a:endParaRPr>
          </a:p>
        </p:txBody>
      </p:sp>
      <p:pic>
        <p:nvPicPr>
          <p:cNvPr id="8" name="Content Placeholder 7">
            <a:extLst>
              <a:ext uri="{FF2B5EF4-FFF2-40B4-BE49-F238E27FC236}">
                <a16:creationId xmlns:a16="http://schemas.microsoft.com/office/drawing/2014/main" id="{708FCF2E-57EC-4A49-969F-81BFE04AD416}"/>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4425950" y="1794916"/>
            <a:ext cx="5486400" cy="3258642"/>
          </a:xfrm>
        </p:spPr>
      </p:pic>
    </p:spTree>
    <p:extLst>
      <p:ext uri="{BB962C8B-B14F-4D97-AF65-F5344CB8AC3E}">
        <p14:creationId xmlns:p14="http://schemas.microsoft.com/office/powerpoint/2010/main" val="4956614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0516254-1D9F-4F3A-9870-3A3280BE2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07247AA-3B6B-3840-B2F4-EBE493DB63D5}"/>
              </a:ext>
            </a:extLst>
          </p:cNvPr>
          <p:cNvSpPr>
            <a:spLocks noGrp="1"/>
          </p:cNvSpPr>
          <p:nvPr>
            <p:ph type="title"/>
          </p:nvPr>
        </p:nvSpPr>
        <p:spPr>
          <a:xfrm>
            <a:off x="2678338" y="864109"/>
            <a:ext cx="2305435" cy="5120639"/>
          </a:xfrm>
        </p:spPr>
        <p:txBody>
          <a:bodyPr>
            <a:normAutofit/>
          </a:bodyPr>
          <a:lstStyle/>
          <a:p>
            <a:pPr algn="r"/>
            <a:r>
              <a:rPr lang="en-US">
                <a:solidFill>
                  <a:schemeClr val="tx1">
                    <a:lumMod val="85000"/>
                    <a:lumOff val="15000"/>
                  </a:schemeClr>
                </a:solidFill>
              </a:rPr>
              <a:t>Where do I start?</a:t>
            </a:r>
          </a:p>
        </p:txBody>
      </p:sp>
      <p:sp>
        <p:nvSpPr>
          <p:cNvPr id="11" name="Rectangle 10">
            <a:extLst>
              <a:ext uri="{FF2B5EF4-FFF2-40B4-BE49-F238E27FC236}">
                <a16:creationId xmlns:a16="http://schemas.microsoft.com/office/drawing/2014/main" id="{FC14672B-27A5-4CDA-ABAF-5E4CF4B41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762000"/>
            <a:ext cx="965200"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37346" y="2085682"/>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DDA9754-AFBA-2049-83F7-357AD4417607}"/>
              </a:ext>
            </a:extLst>
          </p:cNvPr>
          <p:cNvSpPr>
            <a:spLocks noGrp="1"/>
          </p:cNvSpPr>
          <p:nvPr>
            <p:ph idx="1"/>
          </p:nvPr>
        </p:nvSpPr>
        <p:spPr>
          <a:xfrm>
            <a:off x="5490921" y="864108"/>
            <a:ext cx="4433008" cy="5120640"/>
          </a:xfrm>
        </p:spPr>
        <p:txBody>
          <a:bodyPr>
            <a:normAutofit/>
          </a:bodyPr>
          <a:lstStyle/>
          <a:p>
            <a:r>
              <a:rPr lang="en-US" b="1"/>
              <a:t>Your LIFE story </a:t>
            </a:r>
            <a:r>
              <a:rPr lang="en-US" dirty="0"/>
              <a:t>– what do you tell yourself, others, about you?</a:t>
            </a:r>
          </a:p>
          <a:p>
            <a:r>
              <a:rPr lang="en-US" dirty="0"/>
              <a:t>vs. a </a:t>
            </a:r>
          </a:p>
          <a:p>
            <a:r>
              <a:rPr lang="en-US" b="1"/>
              <a:t>Personal Narrative </a:t>
            </a:r>
            <a:r>
              <a:rPr lang="en-US" dirty="0"/>
              <a:t>– What is a personal narrative? </a:t>
            </a:r>
          </a:p>
          <a:p>
            <a:pPr lvl="1"/>
            <a:r>
              <a:rPr lang="en-US" dirty="0"/>
              <a:t>Personal = about you</a:t>
            </a:r>
          </a:p>
          <a:p>
            <a:pPr lvl="1"/>
            <a:r>
              <a:rPr lang="en-US" dirty="0"/>
              <a:t>Narrative = telling a story</a:t>
            </a:r>
          </a:p>
          <a:p>
            <a:r>
              <a:rPr lang="en-US" dirty="0"/>
              <a:t>(A story about a moment or event in your life – NOT your life story.)</a:t>
            </a:r>
          </a:p>
          <a:p>
            <a:endParaRPr lang="en-US" dirty="0"/>
          </a:p>
        </p:txBody>
      </p:sp>
      <p:sp>
        <p:nvSpPr>
          <p:cNvPr id="15" name="Rectangle 14">
            <a:extLst>
              <a:ext uri="{FF2B5EF4-FFF2-40B4-BE49-F238E27FC236}">
                <a16:creationId xmlns:a16="http://schemas.microsoft.com/office/drawing/2014/main" id="{9A206779-5C74-4555-94BC-5845C92E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6992" y="767826"/>
            <a:ext cx="381009"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latin typeface="Corbel" panose="020B0503020204020204"/>
            </a:endParaRPr>
          </a:p>
        </p:txBody>
      </p:sp>
      <p:sp>
        <p:nvSpPr>
          <p:cNvPr id="4" name="Slide Number Placeholder 3">
            <a:extLst>
              <a:ext uri="{FF2B5EF4-FFF2-40B4-BE49-F238E27FC236}">
                <a16:creationId xmlns:a16="http://schemas.microsoft.com/office/drawing/2014/main" id="{B4EF7A4E-A9DC-6647-9587-8AD74B1FF5A9}"/>
              </a:ext>
            </a:extLst>
          </p:cNvPr>
          <p:cNvSpPr>
            <a:spLocks noGrp="1"/>
          </p:cNvSpPr>
          <p:nvPr>
            <p:ph type="sldNum" sz="quarter" idx="12"/>
          </p:nvPr>
        </p:nvSpPr>
        <p:spPr>
          <a:xfrm>
            <a:off x="9499602" y="6356351"/>
            <a:ext cx="1148195" cy="365125"/>
          </a:xfrm>
        </p:spPr>
        <p:txBody>
          <a:bodyPr>
            <a:normAutofit/>
          </a:bodyPr>
          <a:lstStyle/>
          <a:p>
            <a:pPr defTabSz="457200">
              <a:spcAft>
                <a:spcPts val="600"/>
              </a:spcAft>
            </a:pPr>
            <a:fld id="{19371D3E-5A18-49EB-AD2A-429AF165759F}" type="slidenum">
              <a:rPr lang="en-US">
                <a:solidFill>
                  <a:srgbClr val="40BAD2"/>
                </a:solidFill>
                <a:latin typeface="Corbel" panose="020B0503020204020204"/>
              </a:rPr>
              <a:pPr defTabSz="457200">
                <a:spcAft>
                  <a:spcPts val="600"/>
                </a:spcAft>
              </a:pPr>
              <a:t>34</a:t>
            </a:fld>
            <a:endParaRPr lang="en-US">
              <a:solidFill>
                <a:srgbClr val="40BAD2"/>
              </a:solidFill>
              <a:latin typeface="Corbel" panose="020B0503020204020204"/>
            </a:endParaRPr>
          </a:p>
        </p:txBody>
      </p:sp>
    </p:spTree>
    <p:extLst>
      <p:ext uri="{BB962C8B-B14F-4D97-AF65-F5344CB8AC3E}">
        <p14:creationId xmlns:p14="http://schemas.microsoft.com/office/powerpoint/2010/main" val="14186126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latin typeface="Corbel" panose="020B0503020204020204"/>
            </a:endParaRPr>
          </a:p>
        </p:txBody>
      </p:sp>
      <p:sp>
        <p:nvSpPr>
          <p:cNvPr id="11" name="Freeform: Shape 10">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524000" y="762001"/>
            <a:ext cx="3156366"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217CD0D-B40C-794F-A016-445DBE49C632}"/>
              </a:ext>
            </a:extLst>
          </p:cNvPr>
          <p:cNvSpPr>
            <a:spLocks noGrp="1"/>
          </p:cNvSpPr>
          <p:nvPr>
            <p:ph type="title"/>
          </p:nvPr>
        </p:nvSpPr>
        <p:spPr>
          <a:xfrm>
            <a:off x="1894696" y="1683144"/>
            <a:ext cx="2081191" cy="3491712"/>
          </a:xfrm>
        </p:spPr>
        <p:txBody>
          <a:bodyPr>
            <a:normAutofit/>
          </a:bodyPr>
          <a:lstStyle/>
          <a:p>
            <a:r>
              <a:rPr lang="en-US" dirty="0"/>
              <a:t>Getting in touch with your personal story</a:t>
            </a:r>
          </a:p>
        </p:txBody>
      </p:sp>
      <p:sp>
        <p:nvSpPr>
          <p:cNvPr id="3" name="Content Placeholder 2">
            <a:extLst>
              <a:ext uri="{FF2B5EF4-FFF2-40B4-BE49-F238E27FC236}">
                <a16:creationId xmlns:a16="http://schemas.microsoft.com/office/drawing/2014/main" id="{93757B27-9F96-1842-93B1-2F0590F58576}"/>
              </a:ext>
            </a:extLst>
          </p:cNvPr>
          <p:cNvSpPr>
            <a:spLocks noGrp="1"/>
          </p:cNvSpPr>
          <p:nvPr>
            <p:ph idx="1"/>
          </p:nvPr>
        </p:nvSpPr>
        <p:spPr>
          <a:xfrm>
            <a:off x="4795205" y="1683144"/>
            <a:ext cx="4970533" cy="3491713"/>
          </a:xfrm>
        </p:spPr>
        <p:txBody>
          <a:bodyPr>
            <a:normAutofit/>
          </a:bodyPr>
          <a:lstStyle/>
          <a:p>
            <a:r>
              <a:rPr lang="en-US" dirty="0"/>
              <a:t>When we write a personal narrative, we write about our own lives, memories, and feelings. A personal narrative tells a true story about you. </a:t>
            </a:r>
          </a:p>
          <a:p>
            <a:r>
              <a:rPr lang="en-US" dirty="0"/>
              <a:t>You may enjoy or need to start your personal narrative by getting in touch with your life story.</a:t>
            </a:r>
          </a:p>
          <a:p>
            <a:endParaRPr lang="en-US" dirty="0"/>
          </a:p>
        </p:txBody>
      </p:sp>
      <p:sp>
        <p:nvSpPr>
          <p:cNvPr id="13" name="Freeform: Shape 12">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916888" y="1056876"/>
            <a:ext cx="75111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E8049C81-E8E2-724E-95B2-80BD348A0526}"/>
              </a:ext>
            </a:extLst>
          </p:cNvPr>
          <p:cNvSpPr>
            <a:spLocks noGrp="1"/>
          </p:cNvSpPr>
          <p:nvPr>
            <p:ph type="sldNum" sz="quarter" idx="12"/>
          </p:nvPr>
        </p:nvSpPr>
        <p:spPr>
          <a:xfrm>
            <a:off x="9499602" y="6356351"/>
            <a:ext cx="1148195" cy="365125"/>
          </a:xfrm>
        </p:spPr>
        <p:txBody>
          <a:bodyPr>
            <a:normAutofit/>
          </a:bodyPr>
          <a:lstStyle/>
          <a:p>
            <a:pPr defTabSz="457200">
              <a:spcAft>
                <a:spcPts val="600"/>
              </a:spcAft>
            </a:pPr>
            <a:fld id="{19371D3E-5A18-49EB-AD2A-429AF165759F}" type="slidenum">
              <a:rPr lang="en-US">
                <a:solidFill>
                  <a:srgbClr val="40BAD2"/>
                </a:solidFill>
                <a:latin typeface="Corbel" panose="020B0503020204020204"/>
              </a:rPr>
              <a:pPr defTabSz="457200">
                <a:spcAft>
                  <a:spcPts val="600"/>
                </a:spcAft>
              </a:pPr>
              <a:t>35</a:t>
            </a:fld>
            <a:endParaRPr lang="en-US">
              <a:solidFill>
                <a:srgbClr val="40BAD2"/>
              </a:solidFill>
              <a:latin typeface="Corbel" panose="020B0503020204020204"/>
            </a:endParaRPr>
          </a:p>
        </p:txBody>
      </p:sp>
    </p:spTree>
    <p:extLst>
      <p:ext uri="{BB962C8B-B14F-4D97-AF65-F5344CB8AC3E}">
        <p14:creationId xmlns:p14="http://schemas.microsoft.com/office/powerpoint/2010/main" val="2800850251"/>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26F69-B38A-D04D-9C64-BBA8D1371D94}"/>
              </a:ext>
            </a:extLst>
          </p:cNvPr>
          <p:cNvSpPr>
            <a:spLocks noGrp="1"/>
          </p:cNvSpPr>
          <p:nvPr>
            <p:ph type="title"/>
          </p:nvPr>
        </p:nvSpPr>
        <p:spPr/>
        <p:txBody>
          <a:bodyPr/>
          <a:lstStyle/>
          <a:p>
            <a:r>
              <a:rPr lang="en-US" dirty="0"/>
              <a:t>Create a Heart Map</a:t>
            </a:r>
          </a:p>
        </p:txBody>
      </p:sp>
      <p:sp>
        <p:nvSpPr>
          <p:cNvPr id="4" name="Slide Number Placeholder 3">
            <a:extLst>
              <a:ext uri="{FF2B5EF4-FFF2-40B4-BE49-F238E27FC236}">
                <a16:creationId xmlns:a16="http://schemas.microsoft.com/office/drawing/2014/main" id="{6AFD86EF-2AB8-B042-B4E7-D03D081E35F3}"/>
              </a:ext>
            </a:extLst>
          </p:cNvPr>
          <p:cNvSpPr>
            <a:spLocks noGrp="1"/>
          </p:cNvSpPr>
          <p:nvPr>
            <p:ph type="sldNum" sz="quarter" idx="12"/>
          </p:nvPr>
        </p:nvSpPr>
        <p:spPr/>
        <p:txBody>
          <a:bodyPr/>
          <a:lstStyle/>
          <a:p>
            <a:pPr defTabSz="457200"/>
            <a:fld id="{19371D3E-5A18-49EB-AD2A-429AF165759F}" type="slidenum">
              <a:rPr lang="en-US">
                <a:solidFill>
                  <a:srgbClr val="40BAD2"/>
                </a:solidFill>
                <a:latin typeface="Corbel" panose="020B0503020204020204"/>
              </a:rPr>
              <a:pPr defTabSz="457200"/>
              <a:t>36</a:t>
            </a:fld>
            <a:endParaRPr lang="en-US" dirty="0">
              <a:solidFill>
                <a:srgbClr val="40BAD2"/>
              </a:solidFill>
              <a:latin typeface="Corbel" panose="020B0503020204020204"/>
            </a:endParaRPr>
          </a:p>
        </p:txBody>
      </p:sp>
      <p:pic>
        <p:nvPicPr>
          <p:cNvPr id="20" name="Content Placeholder 19">
            <a:extLst>
              <a:ext uri="{FF2B5EF4-FFF2-40B4-BE49-F238E27FC236}">
                <a16:creationId xmlns:a16="http://schemas.microsoft.com/office/drawing/2014/main" id="{B64FE7D4-B263-ED48-9F58-D80EE1A49104}"/>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5190476" y="863601"/>
            <a:ext cx="3957348" cy="5121275"/>
          </a:xfrm>
        </p:spPr>
      </p:pic>
    </p:spTree>
    <p:extLst>
      <p:ext uri="{BB962C8B-B14F-4D97-AF65-F5344CB8AC3E}">
        <p14:creationId xmlns:p14="http://schemas.microsoft.com/office/powerpoint/2010/main" val="9030821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82C65-1A73-1143-9C9C-BC54F8CBD984}"/>
              </a:ext>
            </a:extLst>
          </p:cNvPr>
          <p:cNvSpPr>
            <a:spLocks noGrp="1"/>
          </p:cNvSpPr>
          <p:nvPr>
            <p:ph type="title"/>
          </p:nvPr>
        </p:nvSpPr>
        <p:spPr/>
        <p:txBody>
          <a:bodyPr/>
          <a:lstStyle/>
          <a:p>
            <a:r>
              <a:rPr lang="en-US" dirty="0"/>
              <a:t>Where I’m From </a:t>
            </a:r>
            <a:br>
              <a:rPr lang="en-US" dirty="0"/>
            </a:br>
            <a:br>
              <a:rPr lang="en-US" dirty="0"/>
            </a:br>
            <a:r>
              <a:rPr lang="en-US" dirty="0"/>
              <a:t>Poem by George Ella Lyon</a:t>
            </a:r>
            <a:br>
              <a:rPr lang="en-US" dirty="0"/>
            </a:br>
            <a:br>
              <a:rPr lang="en-US" dirty="0"/>
            </a:br>
            <a:r>
              <a:rPr lang="en-US" sz="1800" dirty="0"/>
              <a:t>Learn more at https://</a:t>
            </a:r>
            <a:r>
              <a:rPr lang="en-US" sz="1800" dirty="0" err="1"/>
              <a:t>iamfromproject.com</a:t>
            </a:r>
            <a:r>
              <a:rPr lang="en-US" sz="1800" dirty="0"/>
              <a:t>/</a:t>
            </a:r>
          </a:p>
        </p:txBody>
      </p:sp>
      <p:pic>
        <p:nvPicPr>
          <p:cNvPr id="6" name="Content Placeholder 5">
            <a:extLst>
              <a:ext uri="{FF2B5EF4-FFF2-40B4-BE49-F238E27FC236}">
                <a16:creationId xmlns:a16="http://schemas.microsoft.com/office/drawing/2014/main" id="{ECCFBE6A-C416-7041-AADE-39214F1C7F16}"/>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5375933" y="863601"/>
            <a:ext cx="3586435" cy="5121275"/>
          </a:xfrm>
        </p:spPr>
      </p:pic>
      <p:sp>
        <p:nvSpPr>
          <p:cNvPr id="4" name="Slide Number Placeholder 3">
            <a:extLst>
              <a:ext uri="{FF2B5EF4-FFF2-40B4-BE49-F238E27FC236}">
                <a16:creationId xmlns:a16="http://schemas.microsoft.com/office/drawing/2014/main" id="{574E4905-924A-4347-9359-A57E5E166017}"/>
              </a:ext>
            </a:extLst>
          </p:cNvPr>
          <p:cNvSpPr>
            <a:spLocks noGrp="1"/>
          </p:cNvSpPr>
          <p:nvPr>
            <p:ph type="sldNum" sz="quarter" idx="12"/>
          </p:nvPr>
        </p:nvSpPr>
        <p:spPr/>
        <p:txBody>
          <a:bodyPr/>
          <a:lstStyle/>
          <a:p>
            <a:pPr defTabSz="457200"/>
            <a:fld id="{19371D3E-5A18-49EB-AD2A-429AF165759F}" type="slidenum">
              <a:rPr lang="en-US">
                <a:solidFill>
                  <a:srgbClr val="40BAD2"/>
                </a:solidFill>
                <a:latin typeface="Corbel" panose="020B0503020204020204"/>
              </a:rPr>
              <a:pPr defTabSz="457200"/>
              <a:t>37</a:t>
            </a:fld>
            <a:endParaRPr lang="en-US" dirty="0">
              <a:solidFill>
                <a:srgbClr val="40BAD2"/>
              </a:solidFill>
              <a:latin typeface="Corbel" panose="020B0503020204020204"/>
            </a:endParaRPr>
          </a:p>
        </p:txBody>
      </p:sp>
    </p:spTree>
    <p:extLst>
      <p:ext uri="{BB962C8B-B14F-4D97-AF65-F5344CB8AC3E}">
        <p14:creationId xmlns:p14="http://schemas.microsoft.com/office/powerpoint/2010/main" val="32694292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1496B-7EC4-C743-A589-B29052BD5EA0}"/>
              </a:ext>
            </a:extLst>
          </p:cNvPr>
          <p:cNvSpPr>
            <a:spLocks noGrp="1"/>
          </p:cNvSpPr>
          <p:nvPr>
            <p:ph type="title"/>
          </p:nvPr>
        </p:nvSpPr>
        <p:spPr/>
        <p:txBody>
          <a:bodyPr/>
          <a:lstStyle/>
          <a:p>
            <a:r>
              <a:rPr lang="en-US" dirty="0"/>
              <a:t>How do I write a Personal Narrative</a:t>
            </a:r>
          </a:p>
        </p:txBody>
      </p:sp>
      <p:sp>
        <p:nvSpPr>
          <p:cNvPr id="3" name="Content Placeholder 2">
            <a:extLst>
              <a:ext uri="{FF2B5EF4-FFF2-40B4-BE49-F238E27FC236}">
                <a16:creationId xmlns:a16="http://schemas.microsoft.com/office/drawing/2014/main" id="{81CC298F-411A-C544-A772-9F0BE046E614}"/>
              </a:ext>
            </a:extLst>
          </p:cNvPr>
          <p:cNvSpPr>
            <a:spLocks noGrp="1"/>
          </p:cNvSpPr>
          <p:nvPr>
            <p:ph idx="1"/>
          </p:nvPr>
        </p:nvSpPr>
        <p:spPr/>
        <p:txBody>
          <a:bodyPr/>
          <a:lstStyle/>
          <a:p>
            <a:r>
              <a:rPr lang="en-US" dirty="0"/>
              <a:t>Write about yourself. </a:t>
            </a:r>
          </a:p>
          <a:p>
            <a:r>
              <a:rPr lang="en-US" dirty="0"/>
              <a:t>The emphasis should be on something you have experienced personally. </a:t>
            </a:r>
          </a:p>
          <a:p>
            <a:r>
              <a:rPr lang="en-US" dirty="0"/>
              <a:t>Write about a small moment. Don’t try to write about a giant topic. </a:t>
            </a:r>
          </a:p>
          <a:p>
            <a:r>
              <a:rPr lang="en-US" dirty="0"/>
              <a:t>Tell the story from your point of view. </a:t>
            </a:r>
          </a:p>
          <a:p>
            <a:r>
              <a:rPr lang="en-US" dirty="0"/>
              <a:t>Write the same way you would tell the story to someone. </a:t>
            </a:r>
          </a:p>
          <a:p>
            <a:r>
              <a:rPr lang="en-US" dirty="0"/>
              <a:t>Make sure your narrative has a beginning, middle, and end. </a:t>
            </a:r>
          </a:p>
          <a:p>
            <a:endParaRPr lang="en-US" dirty="0"/>
          </a:p>
        </p:txBody>
      </p:sp>
      <p:sp>
        <p:nvSpPr>
          <p:cNvPr id="4" name="Slide Number Placeholder 3">
            <a:extLst>
              <a:ext uri="{FF2B5EF4-FFF2-40B4-BE49-F238E27FC236}">
                <a16:creationId xmlns:a16="http://schemas.microsoft.com/office/drawing/2014/main" id="{4F2E0ABC-503C-8247-ADB4-FB0841290431}"/>
              </a:ext>
            </a:extLst>
          </p:cNvPr>
          <p:cNvSpPr>
            <a:spLocks noGrp="1"/>
          </p:cNvSpPr>
          <p:nvPr>
            <p:ph type="sldNum" sz="quarter" idx="12"/>
          </p:nvPr>
        </p:nvSpPr>
        <p:spPr/>
        <p:txBody>
          <a:bodyPr/>
          <a:lstStyle/>
          <a:p>
            <a:pPr defTabSz="457200"/>
            <a:fld id="{19371D3E-5A18-49EB-AD2A-429AF165759F}" type="slidenum">
              <a:rPr lang="en-US">
                <a:solidFill>
                  <a:srgbClr val="40BAD2"/>
                </a:solidFill>
                <a:latin typeface="Corbel" panose="020B0503020204020204"/>
              </a:rPr>
              <a:pPr defTabSz="457200"/>
              <a:t>38</a:t>
            </a:fld>
            <a:endParaRPr lang="en-US" dirty="0">
              <a:solidFill>
                <a:srgbClr val="40BAD2"/>
              </a:solidFill>
              <a:latin typeface="Corbel" panose="020B0503020204020204"/>
            </a:endParaRPr>
          </a:p>
        </p:txBody>
      </p:sp>
    </p:spTree>
    <p:extLst>
      <p:ext uri="{BB962C8B-B14F-4D97-AF65-F5344CB8AC3E}">
        <p14:creationId xmlns:p14="http://schemas.microsoft.com/office/powerpoint/2010/main" val="27472400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759417"/>
            <a:ext cx="2603716" cy="3045417"/>
          </a:xfrm>
        </p:spPr>
        <p:txBody>
          <a:bodyPr>
            <a:normAutofit/>
          </a:bodyPr>
          <a:lstStyle/>
          <a:p>
            <a:br>
              <a:rPr lang="en-US" b="1" dirty="0"/>
            </a:br>
            <a:br>
              <a:rPr lang="en-US" b="1" u="sng" dirty="0"/>
            </a:br>
            <a:br>
              <a:rPr lang="en-US" b="1" u="sng" dirty="0"/>
            </a:br>
            <a:r>
              <a:rPr lang="en-US" sz="2700" dirty="0"/>
              <a:t>Tell a Compelling Story </a:t>
            </a:r>
          </a:p>
        </p:txBody>
      </p:sp>
      <p:sp>
        <p:nvSpPr>
          <p:cNvPr id="9" name="Content Placeholder 2">
            <a:extLst>
              <a:ext uri="{FF2B5EF4-FFF2-40B4-BE49-F238E27FC236}">
                <a16:creationId xmlns:a16="http://schemas.microsoft.com/office/drawing/2014/main" id="{82C48581-D859-BF4D-8BD4-B20F3A63148D}"/>
              </a:ext>
            </a:extLst>
          </p:cNvPr>
          <p:cNvSpPr>
            <a:spLocks noGrp="1"/>
          </p:cNvSpPr>
          <p:nvPr>
            <p:ph idx="1"/>
          </p:nvPr>
        </p:nvSpPr>
        <p:spPr>
          <a:xfrm>
            <a:off x="4051950" y="759416"/>
            <a:ext cx="6203356" cy="5120640"/>
          </a:xfrm>
        </p:spPr>
        <p:txBody>
          <a:bodyPr anchor="t">
            <a:normAutofit/>
          </a:bodyPr>
          <a:lstStyle/>
          <a:p>
            <a:pPr marL="0" indent="0" algn="ctr">
              <a:buNone/>
            </a:pPr>
            <a:r>
              <a:rPr lang="en-US" sz="2600" b="1" dirty="0"/>
              <a:t>Core Elements of a Narrative </a:t>
            </a:r>
          </a:p>
        </p:txBody>
      </p:sp>
      <p:sp>
        <p:nvSpPr>
          <p:cNvPr id="4" name="Slide Number Placeholder 3">
            <a:extLst>
              <a:ext uri="{FF2B5EF4-FFF2-40B4-BE49-F238E27FC236}">
                <a16:creationId xmlns:a16="http://schemas.microsoft.com/office/drawing/2014/main" id="{BE58F9D7-603C-0644-9147-4AD9A6A22D8A}"/>
              </a:ext>
            </a:extLst>
          </p:cNvPr>
          <p:cNvSpPr>
            <a:spLocks noGrp="1"/>
          </p:cNvSpPr>
          <p:nvPr>
            <p:ph type="sldNum" sz="quarter" idx="12"/>
          </p:nvPr>
        </p:nvSpPr>
        <p:spPr/>
        <p:txBody>
          <a:bodyPr/>
          <a:lstStyle/>
          <a:p>
            <a:pPr defTabSz="457200"/>
            <a:fld id="{19371D3E-5A18-49EB-AD2A-429AF165759F}" type="slidenum">
              <a:rPr lang="en-US">
                <a:solidFill>
                  <a:srgbClr val="40BAD2"/>
                </a:solidFill>
                <a:latin typeface="Corbel" panose="020B0503020204020204"/>
              </a:rPr>
              <a:pPr defTabSz="457200"/>
              <a:t>39</a:t>
            </a:fld>
            <a:endParaRPr lang="en-US" dirty="0">
              <a:solidFill>
                <a:srgbClr val="40BAD2"/>
              </a:solidFill>
              <a:latin typeface="Corbel" panose="020B0503020204020204"/>
            </a:endParaRPr>
          </a:p>
        </p:txBody>
      </p:sp>
      <p:graphicFrame>
        <p:nvGraphicFramePr>
          <p:cNvPr id="7" name="Content Placeholder 3">
            <a:extLst>
              <a:ext uri="{FF2B5EF4-FFF2-40B4-BE49-F238E27FC236}">
                <a16:creationId xmlns:a16="http://schemas.microsoft.com/office/drawing/2014/main" id="{46A96A4E-9D1A-C642-BCE4-58E059616200}"/>
              </a:ext>
            </a:extLst>
          </p:cNvPr>
          <p:cNvGraphicFramePr>
            <a:graphicFrameLocks/>
          </p:cNvGraphicFramePr>
          <p:nvPr>
            <p:extLst/>
          </p:nvPr>
        </p:nvGraphicFramePr>
        <p:xfrm>
          <a:off x="4051949" y="1925018"/>
          <a:ext cx="6114082"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6755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04B7D"/>
        </a:solidFill>
        <a:effectLst/>
      </p:bgPr>
    </p:bg>
    <p:spTree>
      <p:nvGrpSpPr>
        <p:cNvPr id="1" name=""/>
        <p:cNvGrpSpPr/>
        <p:nvPr/>
      </p:nvGrpSpPr>
      <p:grpSpPr>
        <a:xfrm>
          <a:off x="0" y="0"/>
          <a:ext cx="0" cy="0"/>
          <a:chOff x="0" y="0"/>
          <a:chExt cx="0" cy="0"/>
        </a:xfrm>
      </p:grpSpPr>
      <p:sp>
        <p:nvSpPr>
          <p:cNvPr id="7" name="Rectangle 6"/>
          <p:cNvSpPr/>
          <p:nvPr/>
        </p:nvSpPr>
        <p:spPr>
          <a:xfrm>
            <a:off x="228600" y="284473"/>
            <a:ext cx="11760200" cy="6306827"/>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97FAA36-85C9-A642-A6EE-DE433EB3DBDD}"/>
              </a:ext>
            </a:extLst>
          </p:cNvPr>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7034B80-85A7-3840-B02C-9C93F9C25DF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818262" y="5518383"/>
            <a:ext cx="1021237" cy="914400"/>
          </a:xfrm>
          <a:prstGeom prst="rect">
            <a:avLst/>
          </a:prstGeom>
        </p:spPr>
      </p:pic>
      <p:sp>
        <p:nvSpPr>
          <p:cNvPr id="3" name="TextBox 2">
            <a:extLst>
              <a:ext uri="{FF2B5EF4-FFF2-40B4-BE49-F238E27FC236}">
                <a16:creationId xmlns:a16="http://schemas.microsoft.com/office/drawing/2014/main" id="{CFBED357-861A-E24F-A31E-521DBC7B6842}"/>
              </a:ext>
            </a:extLst>
          </p:cNvPr>
          <p:cNvSpPr txBox="1"/>
          <p:nvPr/>
        </p:nvSpPr>
        <p:spPr>
          <a:xfrm>
            <a:off x="228600" y="444002"/>
            <a:ext cx="11760200" cy="1200329"/>
          </a:xfrm>
          <a:prstGeom prst="rect">
            <a:avLst/>
          </a:prstGeom>
          <a:noFill/>
        </p:spPr>
        <p:txBody>
          <a:bodyPr wrap="square" rtlCol="0">
            <a:spAutoFit/>
          </a:bodyPr>
          <a:lstStyle/>
          <a:p>
            <a:pPr lvl="0" algn="ctr">
              <a:defRPr/>
            </a:pPr>
            <a:r>
              <a:rPr lang="en-US" sz="2800" dirty="0">
                <a:solidFill>
                  <a:schemeClr val="bg1"/>
                </a:solidFill>
              </a:rPr>
              <a:t>Season of Creation Training: </a:t>
            </a:r>
            <a:br>
              <a:rPr lang="en-US" sz="2800" dirty="0">
                <a:solidFill>
                  <a:schemeClr val="bg1"/>
                </a:solidFill>
              </a:rPr>
            </a:br>
            <a:r>
              <a:rPr lang="en-US" sz="2800" dirty="0">
                <a:solidFill>
                  <a:schemeClr val="bg1"/>
                </a:solidFill>
              </a:rPr>
              <a:t>How to Engage Our Church Leaders for Climate Action</a:t>
            </a:r>
            <a:endParaRPr kumimoji="0" lang="en-US" sz="2800" b="1" i="0" u="none" strike="noStrike" kern="1200" cap="none" spc="0" normalizeH="0" baseline="0" noProof="0" dirty="0">
              <a:ln>
                <a:noFill/>
              </a:ln>
              <a:solidFill>
                <a:schemeClr val="bg1"/>
              </a:solidFill>
              <a:effectLst/>
              <a:uLnTx/>
              <a:uFillTx/>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4AD4A20-99E4-0940-98BE-47DD16F21402}"/>
              </a:ext>
            </a:extLst>
          </p:cNvPr>
          <p:cNvSpPr txBox="1"/>
          <p:nvPr/>
        </p:nvSpPr>
        <p:spPr>
          <a:xfrm>
            <a:off x="470648" y="6051176"/>
            <a:ext cx="574413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Moderators: Dan Misleh and  Paz Artaza-Regan, Catholic Climate Covenant</a:t>
            </a:r>
          </a:p>
        </p:txBody>
      </p:sp>
      <p:pic>
        <p:nvPicPr>
          <p:cNvPr id="9" name="Picture 8">
            <a:extLst>
              <a:ext uri="{FF2B5EF4-FFF2-40B4-BE49-F238E27FC236}">
                <a16:creationId xmlns:a16="http://schemas.microsoft.com/office/drawing/2014/main" id="{B0717C53-EAD1-DE47-A3D6-5DD626BF9A7D}"/>
              </a:ext>
            </a:extLst>
          </p:cNvPr>
          <p:cNvPicPr>
            <a:picLocks noChangeAspect="1"/>
          </p:cNvPicPr>
          <p:nvPr/>
        </p:nvPicPr>
        <p:blipFill>
          <a:blip r:embed="rId3"/>
          <a:stretch>
            <a:fillRect/>
          </a:stretch>
        </p:blipFill>
        <p:spPr>
          <a:xfrm>
            <a:off x="411321" y="1640388"/>
            <a:ext cx="2111089" cy="2111089"/>
          </a:xfrm>
          <a:prstGeom prst="rect">
            <a:avLst/>
          </a:prstGeom>
        </p:spPr>
      </p:pic>
      <p:pic>
        <p:nvPicPr>
          <p:cNvPr id="13" name="Picture 12">
            <a:extLst>
              <a:ext uri="{FF2B5EF4-FFF2-40B4-BE49-F238E27FC236}">
                <a16:creationId xmlns:a16="http://schemas.microsoft.com/office/drawing/2014/main" id="{DE375A82-BCA2-064C-BF20-54AAC71C3519}"/>
              </a:ext>
            </a:extLst>
          </p:cNvPr>
          <p:cNvPicPr>
            <a:picLocks noChangeAspect="1"/>
          </p:cNvPicPr>
          <p:nvPr/>
        </p:nvPicPr>
        <p:blipFill>
          <a:blip r:embed="rId4"/>
          <a:stretch>
            <a:fillRect/>
          </a:stretch>
        </p:blipFill>
        <p:spPr>
          <a:xfrm>
            <a:off x="3131743" y="2775645"/>
            <a:ext cx="2044700" cy="2044700"/>
          </a:xfrm>
          <a:prstGeom prst="rect">
            <a:avLst/>
          </a:prstGeom>
        </p:spPr>
      </p:pic>
      <p:pic>
        <p:nvPicPr>
          <p:cNvPr id="15" name="Picture 14">
            <a:extLst>
              <a:ext uri="{FF2B5EF4-FFF2-40B4-BE49-F238E27FC236}">
                <a16:creationId xmlns:a16="http://schemas.microsoft.com/office/drawing/2014/main" id="{E36BA2D2-9731-464A-A40D-2F5582790452}"/>
              </a:ext>
            </a:extLst>
          </p:cNvPr>
          <p:cNvPicPr>
            <a:picLocks noChangeAspect="1"/>
          </p:cNvPicPr>
          <p:nvPr/>
        </p:nvPicPr>
        <p:blipFill>
          <a:blip r:embed="rId5"/>
          <a:stretch>
            <a:fillRect/>
          </a:stretch>
        </p:blipFill>
        <p:spPr>
          <a:xfrm>
            <a:off x="5774746" y="1931096"/>
            <a:ext cx="2095500" cy="2095500"/>
          </a:xfrm>
          <a:prstGeom prst="rect">
            <a:avLst/>
          </a:prstGeom>
        </p:spPr>
      </p:pic>
      <p:pic>
        <p:nvPicPr>
          <p:cNvPr id="17" name="Picture 16">
            <a:extLst>
              <a:ext uri="{FF2B5EF4-FFF2-40B4-BE49-F238E27FC236}">
                <a16:creationId xmlns:a16="http://schemas.microsoft.com/office/drawing/2014/main" id="{A9A2FDBC-CD90-4442-84F8-4F1748AA8E3C}"/>
              </a:ext>
            </a:extLst>
          </p:cNvPr>
          <p:cNvPicPr>
            <a:picLocks noChangeAspect="1"/>
          </p:cNvPicPr>
          <p:nvPr/>
        </p:nvPicPr>
        <p:blipFill>
          <a:blip r:embed="rId6"/>
          <a:stretch>
            <a:fillRect/>
          </a:stretch>
        </p:blipFill>
        <p:spPr>
          <a:xfrm>
            <a:off x="9066853" y="2429400"/>
            <a:ext cx="1957303" cy="1957303"/>
          </a:xfrm>
          <a:prstGeom prst="rect">
            <a:avLst/>
          </a:prstGeom>
        </p:spPr>
      </p:pic>
      <p:sp>
        <p:nvSpPr>
          <p:cNvPr id="24" name="TextBox 23">
            <a:extLst>
              <a:ext uri="{FF2B5EF4-FFF2-40B4-BE49-F238E27FC236}">
                <a16:creationId xmlns:a16="http://schemas.microsoft.com/office/drawing/2014/main" id="{F1F42352-4F5E-424C-99E7-D7A63758CD63}"/>
              </a:ext>
            </a:extLst>
          </p:cNvPr>
          <p:cNvSpPr txBox="1"/>
          <p:nvPr/>
        </p:nvSpPr>
        <p:spPr>
          <a:xfrm>
            <a:off x="411321" y="3854378"/>
            <a:ext cx="2169960" cy="523220"/>
          </a:xfrm>
          <a:prstGeom prst="rect">
            <a:avLst/>
          </a:prstGeom>
          <a:noFill/>
        </p:spPr>
        <p:txBody>
          <a:bodyPr wrap="square" rtlCol="0">
            <a:spAutoFit/>
          </a:bodyPr>
          <a:lstStyle/>
          <a:p>
            <a:pPr algn="ctr"/>
            <a:r>
              <a:rPr lang="en-US" sz="1400" dirty="0">
                <a:solidFill>
                  <a:schemeClr val="bg1"/>
                </a:solidFill>
              </a:rPr>
              <a:t>Anna Robertson</a:t>
            </a:r>
          </a:p>
          <a:p>
            <a:pPr algn="ctr"/>
            <a:r>
              <a:rPr lang="en-US" sz="1400" dirty="0">
                <a:solidFill>
                  <a:schemeClr val="bg1"/>
                </a:solidFill>
              </a:rPr>
              <a:t>Catholic Climate Covenant</a:t>
            </a:r>
          </a:p>
        </p:txBody>
      </p:sp>
      <p:sp>
        <p:nvSpPr>
          <p:cNvPr id="26" name="TextBox 25">
            <a:extLst>
              <a:ext uri="{FF2B5EF4-FFF2-40B4-BE49-F238E27FC236}">
                <a16:creationId xmlns:a16="http://schemas.microsoft.com/office/drawing/2014/main" id="{70B887B9-188F-1649-A95B-5FA0FA7740AF}"/>
              </a:ext>
            </a:extLst>
          </p:cNvPr>
          <p:cNvSpPr txBox="1"/>
          <p:nvPr/>
        </p:nvSpPr>
        <p:spPr>
          <a:xfrm>
            <a:off x="2961529" y="5062092"/>
            <a:ext cx="2385127" cy="523220"/>
          </a:xfrm>
          <a:prstGeom prst="rect">
            <a:avLst/>
          </a:prstGeom>
          <a:noFill/>
        </p:spPr>
        <p:txBody>
          <a:bodyPr wrap="square" rtlCol="0">
            <a:spAutoFit/>
          </a:bodyPr>
          <a:lstStyle/>
          <a:p>
            <a:pPr algn="ctr"/>
            <a:r>
              <a:rPr lang="en-US" sz="1400" dirty="0">
                <a:solidFill>
                  <a:schemeClr val="bg1"/>
                </a:solidFill>
              </a:rPr>
              <a:t>Christopher Kerr</a:t>
            </a:r>
            <a:br>
              <a:rPr lang="en-US" sz="1400" dirty="0">
                <a:solidFill>
                  <a:schemeClr val="bg1"/>
                </a:solidFill>
              </a:rPr>
            </a:br>
            <a:r>
              <a:rPr lang="en-US" sz="1400" dirty="0">
                <a:solidFill>
                  <a:schemeClr val="bg1"/>
                </a:solidFill>
              </a:rPr>
              <a:t>Ignatian Solidarity Network</a:t>
            </a:r>
          </a:p>
        </p:txBody>
      </p:sp>
      <p:sp>
        <p:nvSpPr>
          <p:cNvPr id="27" name="TextBox 26">
            <a:extLst>
              <a:ext uri="{FF2B5EF4-FFF2-40B4-BE49-F238E27FC236}">
                <a16:creationId xmlns:a16="http://schemas.microsoft.com/office/drawing/2014/main" id="{E4F60529-34B8-824F-8497-F14074491F8E}"/>
              </a:ext>
            </a:extLst>
          </p:cNvPr>
          <p:cNvSpPr txBox="1"/>
          <p:nvPr/>
        </p:nvSpPr>
        <p:spPr>
          <a:xfrm>
            <a:off x="5895264" y="4052815"/>
            <a:ext cx="2184321" cy="954107"/>
          </a:xfrm>
          <a:prstGeom prst="rect">
            <a:avLst/>
          </a:prstGeom>
          <a:noFill/>
        </p:spPr>
        <p:txBody>
          <a:bodyPr wrap="square" rtlCol="0">
            <a:spAutoFit/>
          </a:bodyPr>
          <a:lstStyle/>
          <a:p>
            <a:pPr algn="ctr"/>
            <a:r>
              <a:rPr lang="en-US" sz="1400" dirty="0">
                <a:solidFill>
                  <a:schemeClr val="bg1"/>
                </a:solidFill>
              </a:rPr>
              <a:t>Dr. Dan DiLeo</a:t>
            </a:r>
            <a:br>
              <a:rPr lang="en-US" sz="1400" dirty="0">
                <a:solidFill>
                  <a:schemeClr val="bg1"/>
                </a:solidFill>
              </a:rPr>
            </a:br>
            <a:r>
              <a:rPr lang="en-US" sz="1400" dirty="0">
                <a:solidFill>
                  <a:schemeClr val="bg1"/>
                </a:solidFill>
              </a:rPr>
              <a:t>Creighton University  </a:t>
            </a:r>
            <a:br>
              <a:rPr lang="en-US" sz="1400" dirty="0">
                <a:solidFill>
                  <a:schemeClr val="bg1"/>
                </a:solidFill>
              </a:rPr>
            </a:br>
            <a:r>
              <a:rPr lang="en-US" sz="1400" dirty="0">
                <a:solidFill>
                  <a:schemeClr val="bg1"/>
                </a:solidFill>
              </a:rPr>
              <a:t>&amp; Catholic Climate  Covenant Consultant</a:t>
            </a:r>
          </a:p>
        </p:txBody>
      </p:sp>
      <p:sp>
        <p:nvSpPr>
          <p:cNvPr id="28" name="TextBox 27">
            <a:extLst>
              <a:ext uri="{FF2B5EF4-FFF2-40B4-BE49-F238E27FC236}">
                <a16:creationId xmlns:a16="http://schemas.microsoft.com/office/drawing/2014/main" id="{1CF62D56-FA09-7741-8522-DD003FBE1733}"/>
              </a:ext>
            </a:extLst>
          </p:cNvPr>
          <p:cNvSpPr txBox="1"/>
          <p:nvPr/>
        </p:nvSpPr>
        <p:spPr>
          <a:xfrm>
            <a:off x="8953500" y="4524354"/>
            <a:ext cx="2502747" cy="523220"/>
          </a:xfrm>
          <a:prstGeom prst="rect">
            <a:avLst/>
          </a:prstGeom>
          <a:noFill/>
        </p:spPr>
        <p:txBody>
          <a:bodyPr wrap="square" rtlCol="0">
            <a:spAutoFit/>
          </a:bodyPr>
          <a:lstStyle/>
          <a:p>
            <a:pPr algn="ctr"/>
            <a:r>
              <a:rPr lang="en-US" sz="1400" dirty="0">
                <a:solidFill>
                  <a:schemeClr val="bg1"/>
                </a:solidFill>
              </a:rPr>
              <a:t>Elena Gaona </a:t>
            </a:r>
            <a:br>
              <a:rPr lang="en-US" sz="1400" dirty="0">
                <a:solidFill>
                  <a:schemeClr val="bg1"/>
                </a:solidFill>
              </a:rPr>
            </a:br>
            <a:r>
              <a:rPr lang="en-US" sz="1400" dirty="0">
                <a:solidFill>
                  <a:schemeClr val="bg1"/>
                </a:solidFill>
              </a:rPr>
              <a:t>Catholic Climate Covenant</a:t>
            </a:r>
          </a:p>
        </p:txBody>
      </p:sp>
    </p:spTree>
    <p:extLst>
      <p:ext uri="{BB962C8B-B14F-4D97-AF65-F5344CB8AC3E}">
        <p14:creationId xmlns:p14="http://schemas.microsoft.com/office/powerpoint/2010/main" val="9973658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latin typeface="Corbel" panose="020B0503020204020204"/>
            </a:endParaRPr>
          </a:p>
        </p:txBody>
      </p:sp>
      <p:sp>
        <p:nvSpPr>
          <p:cNvPr id="11" name="Freeform: Shape 10">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524000" y="762001"/>
            <a:ext cx="3156366"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66D3DBB-423A-8D45-A1A1-141D942F368C}"/>
              </a:ext>
            </a:extLst>
          </p:cNvPr>
          <p:cNvSpPr>
            <a:spLocks noGrp="1"/>
          </p:cNvSpPr>
          <p:nvPr>
            <p:ph type="title"/>
          </p:nvPr>
        </p:nvSpPr>
        <p:spPr>
          <a:xfrm>
            <a:off x="1894696" y="1683144"/>
            <a:ext cx="2081191" cy="3491712"/>
          </a:xfrm>
        </p:spPr>
        <p:txBody>
          <a:bodyPr>
            <a:normAutofit/>
          </a:bodyPr>
          <a:lstStyle/>
          <a:p>
            <a:r>
              <a:rPr lang="en-US" dirty="0"/>
              <a:t>Personal Narrative/ storytelling worksheet</a:t>
            </a:r>
          </a:p>
        </p:txBody>
      </p:sp>
      <p:sp>
        <p:nvSpPr>
          <p:cNvPr id="3" name="Content Placeholder 2">
            <a:extLst>
              <a:ext uri="{FF2B5EF4-FFF2-40B4-BE49-F238E27FC236}">
                <a16:creationId xmlns:a16="http://schemas.microsoft.com/office/drawing/2014/main" id="{2BEA6109-D794-D24C-92DF-BA34822EC9B6}"/>
              </a:ext>
            </a:extLst>
          </p:cNvPr>
          <p:cNvSpPr>
            <a:spLocks noGrp="1"/>
          </p:cNvSpPr>
          <p:nvPr>
            <p:ph idx="1"/>
          </p:nvPr>
        </p:nvSpPr>
        <p:spPr>
          <a:xfrm>
            <a:off x="4795205" y="1683144"/>
            <a:ext cx="4970533" cy="3491713"/>
          </a:xfrm>
        </p:spPr>
        <p:txBody>
          <a:bodyPr>
            <a:normAutofit/>
          </a:bodyPr>
          <a:lstStyle/>
          <a:p>
            <a:r>
              <a:rPr lang="en-US" sz="1200"/>
              <a:t>What is the point you want people to take away upon hearing this story? </a:t>
            </a:r>
          </a:p>
          <a:p>
            <a:r>
              <a:rPr lang="en-US" sz="1200"/>
              <a:t>What audience would you want to tell this story to? </a:t>
            </a:r>
          </a:p>
          <a:p>
            <a:r>
              <a:rPr lang="en-US" sz="1200"/>
              <a:t>Who are the main people involved? Is it a single person or a group of people? </a:t>
            </a:r>
          </a:p>
          <a:p>
            <a:r>
              <a:rPr lang="en-US" sz="1200"/>
              <a:t>Where is your story located? What is the setting? (Include examples for each question if possible) </a:t>
            </a:r>
          </a:p>
          <a:p>
            <a:r>
              <a:rPr lang="en-US" sz="1200"/>
              <a:t>What barrier(s)/conflict(s) does he or she comes across? </a:t>
            </a:r>
          </a:p>
          <a:p>
            <a:r>
              <a:rPr lang="en-US" sz="1200"/>
              <a:t>How does your protagonist pursue his or her goal? (What does the protagonist do to try to overcome these barriers? What activities keep the story’s momentum going?) </a:t>
            </a:r>
          </a:p>
          <a:p>
            <a:r>
              <a:rPr lang="en-US" sz="1200"/>
              <a:t>What is the moment of truth in your story? </a:t>
            </a:r>
          </a:p>
          <a:p>
            <a:r>
              <a:rPr lang="en-US" sz="1200"/>
              <a:t>What is the meaning or lesson of the story? What do you want your listener(s) to take away? </a:t>
            </a:r>
          </a:p>
          <a:p>
            <a:endParaRPr lang="en-US" sz="1200"/>
          </a:p>
        </p:txBody>
      </p:sp>
      <p:sp>
        <p:nvSpPr>
          <p:cNvPr id="13" name="Freeform: Shape 12">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916888" y="1056876"/>
            <a:ext cx="75111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4273A39C-382F-2B41-86BA-43241F552B2C}"/>
              </a:ext>
            </a:extLst>
          </p:cNvPr>
          <p:cNvSpPr>
            <a:spLocks noGrp="1"/>
          </p:cNvSpPr>
          <p:nvPr>
            <p:ph type="sldNum" sz="quarter" idx="12"/>
          </p:nvPr>
        </p:nvSpPr>
        <p:spPr>
          <a:xfrm>
            <a:off x="9499602" y="6356351"/>
            <a:ext cx="1148195" cy="365125"/>
          </a:xfrm>
        </p:spPr>
        <p:txBody>
          <a:bodyPr>
            <a:normAutofit/>
          </a:bodyPr>
          <a:lstStyle/>
          <a:p>
            <a:pPr defTabSz="457200">
              <a:spcAft>
                <a:spcPts val="600"/>
              </a:spcAft>
            </a:pPr>
            <a:fld id="{19371D3E-5A18-49EB-AD2A-429AF165759F}" type="slidenum">
              <a:rPr lang="en-US">
                <a:solidFill>
                  <a:srgbClr val="40BAD2"/>
                </a:solidFill>
                <a:latin typeface="Corbel" panose="020B0503020204020204"/>
              </a:rPr>
              <a:pPr defTabSz="457200">
                <a:spcAft>
                  <a:spcPts val="600"/>
                </a:spcAft>
              </a:pPr>
              <a:t>40</a:t>
            </a:fld>
            <a:endParaRPr lang="en-US">
              <a:solidFill>
                <a:srgbClr val="40BAD2"/>
              </a:solidFill>
              <a:latin typeface="Corbel" panose="020B0503020204020204"/>
            </a:endParaRPr>
          </a:p>
        </p:txBody>
      </p:sp>
    </p:spTree>
    <p:extLst>
      <p:ext uri="{BB962C8B-B14F-4D97-AF65-F5344CB8AC3E}">
        <p14:creationId xmlns:p14="http://schemas.microsoft.com/office/powerpoint/2010/main" val="4226569642"/>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3DC28-ABC8-984A-9930-9318CBC09DB5}"/>
              </a:ext>
            </a:extLst>
          </p:cNvPr>
          <p:cNvSpPr>
            <a:spLocks noGrp="1"/>
          </p:cNvSpPr>
          <p:nvPr>
            <p:ph type="title"/>
          </p:nvPr>
        </p:nvSpPr>
        <p:spPr/>
        <p:txBody>
          <a:bodyPr/>
          <a:lstStyle/>
          <a:p>
            <a:r>
              <a:rPr lang="en-US" dirty="0"/>
              <a:t>Graphic organizers</a:t>
            </a:r>
          </a:p>
        </p:txBody>
      </p:sp>
      <p:sp>
        <p:nvSpPr>
          <p:cNvPr id="4" name="Slide Number Placeholder 3">
            <a:extLst>
              <a:ext uri="{FF2B5EF4-FFF2-40B4-BE49-F238E27FC236}">
                <a16:creationId xmlns:a16="http://schemas.microsoft.com/office/drawing/2014/main" id="{3C3C2F0A-3C91-CA40-BF25-F078C7F75159}"/>
              </a:ext>
            </a:extLst>
          </p:cNvPr>
          <p:cNvSpPr>
            <a:spLocks noGrp="1"/>
          </p:cNvSpPr>
          <p:nvPr>
            <p:ph type="sldNum" sz="quarter" idx="12"/>
          </p:nvPr>
        </p:nvSpPr>
        <p:spPr/>
        <p:txBody>
          <a:bodyPr/>
          <a:lstStyle/>
          <a:p>
            <a:pPr defTabSz="457200"/>
            <a:fld id="{19371D3E-5A18-49EB-AD2A-429AF165759F}" type="slidenum">
              <a:rPr lang="en-US">
                <a:solidFill>
                  <a:srgbClr val="40BAD2"/>
                </a:solidFill>
                <a:latin typeface="Corbel" panose="020B0503020204020204"/>
              </a:rPr>
              <a:pPr defTabSz="457200"/>
              <a:t>41</a:t>
            </a:fld>
            <a:endParaRPr lang="en-US" dirty="0">
              <a:solidFill>
                <a:srgbClr val="40BAD2"/>
              </a:solidFill>
              <a:latin typeface="Corbel" panose="020B0503020204020204"/>
            </a:endParaRPr>
          </a:p>
        </p:txBody>
      </p:sp>
      <p:pic>
        <p:nvPicPr>
          <p:cNvPr id="10" name="Content Placeholder 9">
            <a:extLst>
              <a:ext uri="{FF2B5EF4-FFF2-40B4-BE49-F238E27FC236}">
                <a16:creationId xmlns:a16="http://schemas.microsoft.com/office/drawing/2014/main" id="{5B36F59F-7B46-A94F-8D21-637C516FC8D1}"/>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5190476" y="863601"/>
            <a:ext cx="3957348" cy="5121275"/>
          </a:xfrm>
        </p:spPr>
      </p:pic>
    </p:spTree>
    <p:extLst>
      <p:ext uri="{BB962C8B-B14F-4D97-AF65-F5344CB8AC3E}">
        <p14:creationId xmlns:p14="http://schemas.microsoft.com/office/powerpoint/2010/main" val="35721184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71245-AFF9-9D4A-8624-2E90143A8236}"/>
              </a:ext>
            </a:extLst>
          </p:cNvPr>
          <p:cNvSpPr>
            <a:spLocks noGrp="1"/>
          </p:cNvSpPr>
          <p:nvPr>
            <p:ph type="title"/>
          </p:nvPr>
        </p:nvSpPr>
        <p:spPr/>
        <p:txBody>
          <a:bodyPr/>
          <a:lstStyle/>
          <a:p>
            <a:r>
              <a:rPr lang="en-US" dirty="0"/>
              <a:t>Small moment</a:t>
            </a:r>
          </a:p>
        </p:txBody>
      </p:sp>
      <p:graphicFrame>
        <p:nvGraphicFramePr>
          <p:cNvPr id="5" name="Content Placeholder 4">
            <a:extLst>
              <a:ext uri="{FF2B5EF4-FFF2-40B4-BE49-F238E27FC236}">
                <a16:creationId xmlns:a16="http://schemas.microsoft.com/office/drawing/2014/main" id="{7EC96B14-1C1A-4748-9CD1-86DF31D418D0}"/>
              </a:ext>
            </a:extLst>
          </p:cNvPr>
          <p:cNvGraphicFramePr>
            <a:graphicFrameLocks noGrp="1"/>
          </p:cNvGraphicFramePr>
          <p:nvPr>
            <p:ph idx="1"/>
            <p:extLst/>
          </p:nvPr>
        </p:nvGraphicFramePr>
        <p:xfrm>
          <a:off x="4378653" y="879367"/>
          <a:ext cx="5486400" cy="5121275"/>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D5230332-A03A-A84F-9409-600D3E62E2B7}"/>
              </a:ext>
            </a:extLst>
          </p:cNvPr>
          <p:cNvSpPr>
            <a:spLocks noGrp="1"/>
          </p:cNvSpPr>
          <p:nvPr>
            <p:ph type="sldNum" sz="quarter" idx="12"/>
          </p:nvPr>
        </p:nvSpPr>
        <p:spPr/>
        <p:txBody>
          <a:bodyPr/>
          <a:lstStyle/>
          <a:p>
            <a:pPr defTabSz="457200"/>
            <a:fld id="{19371D3E-5A18-49EB-AD2A-429AF165759F}" type="slidenum">
              <a:rPr lang="en-US">
                <a:solidFill>
                  <a:srgbClr val="40BAD2"/>
                </a:solidFill>
                <a:latin typeface="Corbel" panose="020B0503020204020204"/>
              </a:rPr>
              <a:pPr defTabSz="457200"/>
              <a:t>42</a:t>
            </a:fld>
            <a:endParaRPr lang="en-US" dirty="0">
              <a:solidFill>
                <a:srgbClr val="40BAD2"/>
              </a:solidFill>
              <a:latin typeface="Corbel" panose="020B0503020204020204"/>
            </a:endParaRPr>
          </a:p>
        </p:txBody>
      </p:sp>
      <p:sp>
        <p:nvSpPr>
          <p:cNvPr id="6" name="TextBox 5">
            <a:extLst>
              <a:ext uri="{FF2B5EF4-FFF2-40B4-BE49-F238E27FC236}">
                <a16:creationId xmlns:a16="http://schemas.microsoft.com/office/drawing/2014/main" id="{6AD16251-CE71-0244-B4B8-B5C799DE900F}"/>
              </a:ext>
            </a:extLst>
          </p:cNvPr>
          <p:cNvSpPr txBox="1"/>
          <p:nvPr/>
        </p:nvSpPr>
        <p:spPr>
          <a:xfrm>
            <a:off x="6411310" y="3074275"/>
            <a:ext cx="1718442" cy="1077218"/>
          </a:xfrm>
          <a:prstGeom prst="rect">
            <a:avLst/>
          </a:prstGeom>
          <a:noFill/>
        </p:spPr>
        <p:txBody>
          <a:bodyPr wrap="square" rtlCol="0">
            <a:spAutoFit/>
          </a:bodyPr>
          <a:lstStyle/>
          <a:p>
            <a:pPr defTabSz="457200"/>
            <a:r>
              <a:rPr lang="en-US" sz="3200" dirty="0">
                <a:solidFill>
                  <a:srgbClr val="000000"/>
                </a:solidFill>
                <a:latin typeface="Corbel" panose="020B0503020204020204"/>
              </a:rPr>
              <a:t>Small Moment</a:t>
            </a:r>
          </a:p>
        </p:txBody>
      </p:sp>
    </p:spTree>
    <p:extLst>
      <p:ext uri="{BB962C8B-B14F-4D97-AF65-F5344CB8AC3E}">
        <p14:creationId xmlns:p14="http://schemas.microsoft.com/office/powerpoint/2010/main" val="2215298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B3C93-B5C6-EF40-BB4B-6FB7917DD7FC}"/>
              </a:ext>
            </a:extLst>
          </p:cNvPr>
          <p:cNvSpPr>
            <a:spLocks noGrp="1"/>
          </p:cNvSpPr>
          <p:nvPr>
            <p:ph type="title"/>
          </p:nvPr>
        </p:nvSpPr>
        <p:spPr/>
        <p:txBody>
          <a:bodyPr/>
          <a:lstStyle/>
          <a:p>
            <a:r>
              <a:rPr lang="en-US" dirty="0"/>
              <a:t>Graphic organizer</a:t>
            </a:r>
          </a:p>
        </p:txBody>
      </p:sp>
      <p:sp>
        <p:nvSpPr>
          <p:cNvPr id="4" name="Slide Number Placeholder 3">
            <a:extLst>
              <a:ext uri="{FF2B5EF4-FFF2-40B4-BE49-F238E27FC236}">
                <a16:creationId xmlns:a16="http://schemas.microsoft.com/office/drawing/2014/main" id="{1E184F5B-FE8E-BC4B-899E-DE2378247F58}"/>
              </a:ext>
            </a:extLst>
          </p:cNvPr>
          <p:cNvSpPr>
            <a:spLocks noGrp="1"/>
          </p:cNvSpPr>
          <p:nvPr>
            <p:ph type="sldNum" sz="quarter" idx="12"/>
          </p:nvPr>
        </p:nvSpPr>
        <p:spPr/>
        <p:txBody>
          <a:bodyPr/>
          <a:lstStyle/>
          <a:p>
            <a:pPr defTabSz="457200"/>
            <a:fld id="{19371D3E-5A18-49EB-AD2A-429AF165759F}" type="slidenum">
              <a:rPr lang="en-US">
                <a:solidFill>
                  <a:srgbClr val="40BAD2"/>
                </a:solidFill>
                <a:latin typeface="Corbel" panose="020B0503020204020204"/>
              </a:rPr>
              <a:pPr defTabSz="457200"/>
              <a:t>43</a:t>
            </a:fld>
            <a:endParaRPr lang="en-US" dirty="0">
              <a:solidFill>
                <a:srgbClr val="40BAD2"/>
              </a:solidFill>
              <a:latin typeface="Corbel" panose="020B0503020204020204"/>
            </a:endParaRPr>
          </a:p>
        </p:txBody>
      </p:sp>
      <p:pic>
        <p:nvPicPr>
          <p:cNvPr id="10" name="Content Placeholder 9">
            <a:extLst>
              <a:ext uri="{FF2B5EF4-FFF2-40B4-BE49-F238E27FC236}">
                <a16:creationId xmlns:a16="http://schemas.microsoft.com/office/drawing/2014/main" id="{D6FC9705-72C0-4E41-8521-7F1A83D75CF2}"/>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4530436" y="400848"/>
            <a:ext cx="4672806" cy="6047162"/>
          </a:xfrm>
        </p:spPr>
      </p:pic>
    </p:spTree>
    <p:extLst>
      <p:ext uri="{BB962C8B-B14F-4D97-AF65-F5344CB8AC3E}">
        <p14:creationId xmlns:p14="http://schemas.microsoft.com/office/powerpoint/2010/main" val="11515810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F131F-2E7E-4748-9335-2D6542D480BB}"/>
              </a:ext>
            </a:extLst>
          </p:cNvPr>
          <p:cNvSpPr>
            <a:spLocks noGrp="1"/>
          </p:cNvSpPr>
          <p:nvPr>
            <p:ph type="title"/>
          </p:nvPr>
        </p:nvSpPr>
        <p:spPr/>
        <p:txBody>
          <a:bodyPr/>
          <a:lstStyle/>
          <a:p>
            <a:r>
              <a:rPr lang="en-US" dirty="0"/>
              <a:t>Ways to begin a narrative</a:t>
            </a:r>
          </a:p>
        </p:txBody>
      </p:sp>
      <p:graphicFrame>
        <p:nvGraphicFramePr>
          <p:cNvPr id="5" name="Content Placeholder 4">
            <a:extLst>
              <a:ext uri="{FF2B5EF4-FFF2-40B4-BE49-F238E27FC236}">
                <a16:creationId xmlns:a16="http://schemas.microsoft.com/office/drawing/2014/main" id="{443EE92C-F0DF-0944-BF92-736E681886B4}"/>
              </a:ext>
            </a:extLst>
          </p:cNvPr>
          <p:cNvGraphicFramePr>
            <a:graphicFrameLocks noGrp="1"/>
          </p:cNvGraphicFramePr>
          <p:nvPr>
            <p:ph idx="1"/>
            <p:extLst/>
          </p:nvPr>
        </p:nvGraphicFramePr>
        <p:xfrm>
          <a:off x="4425951" y="1287947"/>
          <a:ext cx="5303343" cy="4084320"/>
        </p:xfrm>
        <a:graphic>
          <a:graphicData uri="http://schemas.openxmlformats.org/drawingml/2006/table">
            <a:tbl>
              <a:tblPr/>
              <a:tblGrid>
                <a:gridCol w="1765373">
                  <a:extLst>
                    <a:ext uri="{9D8B030D-6E8A-4147-A177-3AD203B41FA5}">
                      <a16:colId xmlns:a16="http://schemas.microsoft.com/office/drawing/2014/main" val="197323005"/>
                    </a:ext>
                  </a:extLst>
                </a:gridCol>
                <a:gridCol w="3329690">
                  <a:extLst>
                    <a:ext uri="{9D8B030D-6E8A-4147-A177-3AD203B41FA5}">
                      <a16:colId xmlns:a16="http://schemas.microsoft.com/office/drawing/2014/main" val="86527265"/>
                    </a:ext>
                  </a:extLst>
                </a:gridCol>
                <a:gridCol w="208280">
                  <a:extLst>
                    <a:ext uri="{9D8B030D-6E8A-4147-A177-3AD203B41FA5}">
                      <a16:colId xmlns:a16="http://schemas.microsoft.com/office/drawing/2014/main" val="3985281901"/>
                    </a:ext>
                  </a:extLst>
                </a:gridCol>
              </a:tblGrid>
              <a:tr h="311214">
                <a:tc>
                  <a:txBody>
                    <a:bodyPr/>
                    <a:lstStyle/>
                    <a:p>
                      <a:endParaRPr lang="en-US" dirty="0">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n-US">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n-US" dirty="0">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50230975"/>
                  </a:ext>
                </a:extLst>
              </a:tr>
              <a:tr h="596494">
                <a:tc>
                  <a:txBody>
                    <a:bodyPr/>
                    <a:lstStyle/>
                    <a:p>
                      <a:r>
                        <a:rPr lang="en-US" sz="2000" dirty="0">
                          <a:effectLst/>
                          <a:latin typeface="KGSomebodyThatIUsedtoKnow"/>
                        </a:rPr>
                        <a:t>Emotion or Feeling </a:t>
                      </a:r>
                      <a:endParaRPr lang="en-US" dirty="0">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dirty="0">
                          <a:effectLst/>
                        </a:rPr>
                        <a:t>My daughters mean the world to me.</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n-US" dirty="0">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52123461"/>
                  </a:ext>
                </a:extLst>
              </a:tr>
              <a:tr h="337149">
                <a:tc>
                  <a:txBody>
                    <a:bodyPr/>
                    <a:lstStyle/>
                    <a:p>
                      <a:r>
                        <a:rPr lang="en-US" sz="2000">
                          <a:effectLst/>
                          <a:latin typeface="KGSomebodyThatIUsedtoKnow"/>
                        </a:rPr>
                        <a:t>Action </a:t>
                      </a:r>
                      <a:endParaRPr lang="en-US">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dirty="0">
                          <a:effectLst/>
                        </a:rPr>
                        <a:t>When my daughters  play outside they end up coughing due to asthma.</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n-US">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96502319"/>
                  </a:ext>
                </a:extLst>
              </a:tr>
              <a:tr h="337149">
                <a:tc>
                  <a:txBody>
                    <a:bodyPr/>
                    <a:lstStyle/>
                    <a:p>
                      <a:r>
                        <a:rPr lang="en-US" sz="2000">
                          <a:effectLst/>
                          <a:latin typeface="KGSomebodyThatIUsedtoKnow"/>
                        </a:rPr>
                        <a:t>Dialogue </a:t>
                      </a:r>
                      <a:endParaRPr lang="en-US">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dirty="0">
                          <a:effectLst/>
                        </a:rPr>
                        <a:t>“Mommy, I can’t breathe.” Hearing these words is always scary.</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n-US">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58833604"/>
                  </a:ext>
                </a:extLst>
              </a:tr>
              <a:tr h="337149">
                <a:tc>
                  <a:txBody>
                    <a:bodyPr/>
                    <a:lstStyle/>
                    <a:p>
                      <a:r>
                        <a:rPr lang="en-US" sz="2000">
                          <a:effectLst/>
                          <a:latin typeface="KGSomebodyThatIUsedtoKnow"/>
                        </a:rPr>
                        <a:t>Description </a:t>
                      </a:r>
                      <a:endParaRPr lang="en-US">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dirty="0">
                          <a:effectLst/>
                        </a:rPr>
                        <a:t>The dust particles from the construction company near our house fill our neighborhood air with bad air.</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n-US" dirty="0">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13816991"/>
                  </a:ext>
                </a:extLst>
              </a:tr>
            </a:tbl>
          </a:graphicData>
        </a:graphic>
      </p:graphicFrame>
      <p:sp>
        <p:nvSpPr>
          <p:cNvPr id="4" name="Slide Number Placeholder 3">
            <a:extLst>
              <a:ext uri="{FF2B5EF4-FFF2-40B4-BE49-F238E27FC236}">
                <a16:creationId xmlns:a16="http://schemas.microsoft.com/office/drawing/2014/main" id="{D03A6724-547C-D64B-B962-C8C60575B2DC}"/>
              </a:ext>
            </a:extLst>
          </p:cNvPr>
          <p:cNvSpPr>
            <a:spLocks noGrp="1"/>
          </p:cNvSpPr>
          <p:nvPr>
            <p:ph type="sldNum" sz="quarter" idx="12"/>
          </p:nvPr>
        </p:nvSpPr>
        <p:spPr/>
        <p:txBody>
          <a:bodyPr/>
          <a:lstStyle/>
          <a:p>
            <a:pPr defTabSz="457200"/>
            <a:fld id="{19371D3E-5A18-49EB-AD2A-429AF165759F}" type="slidenum">
              <a:rPr lang="en-US">
                <a:solidFill>
                  <a:srgbClr val="40BAD2"/>
                </a:solidFill>
                <a:latin typeface="Corbel" panose="020B0503020204020204"/>
              </a:rPr>
              <a:pPr defTabSz="457200"/>
              <a:t>44</a:t>
            </a:fld>
            <a:endParaRPr lang="en-US" dirty="0">
              <a:solidFill>
                <a:srgbClr val="40BAD2"/>
              </a:solidFill>
              <a:latin typeface="Corbel" panose="020B0503020204020204"/>
            </a:endParaRPr>
          </a:p>
        </p:txBody>
      </p:sp>
    </p:spTree>
    <p:extLst>
      <p:ext uri="{BB962C8B-B14F-4D97-AF65-F5344CB8AC3E}">
        <p14:creationId xmlns:p14="http://schemas.microsoft.com/office/powerpoint/2010/main" val="14598064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754C9-F267-D84C-89F1-102EEF11DD5C}"/>
              </a:ext>
            </a:extLst>
          </p:cNvPr>
          <p:cNvSpPr>
            <a:spLocks noGrp="1"/>
          </p:cNvSpPr>
          <p:nvPr>
            <p:ph type="title"/>
          </p:nvPr>
        </p:nvSpPr>
        <p:spPr/>
        <p:txBody>
          <a:bodyPr/>
          <a:lstStyle/>
          <a:p>
            <a:r>
              <a:rPr lang="en-US" dirty="0"/>
              <a:t>Ways to end a narrative</a:t>
            </a:r>
          </a:p>
        </p:txBody>
      </p:sp>
      <p:graphicFrame>
        <p:nvGraphicFramePr>
          <p:cNvPr id="5" name="Content Placeholder 4">
            <a:extLst>
              <a:ext uri="{FF2B5EF4-FFF2-40B4-BE49-F238E27FC236}">
                <a16:creationId xmlns:a16="http://schemas.microsoft.com/office/drawing/2014/main" id="{E554A721-2B7B-DE40-864F-0EC0B0728851}"/>
              </a:ext>
            </a:extLst>
          </p:cNvPr>
          <p:cNvGraphicFramePr>
            <a:graphicFrameLocks noGrp="1"/>
          </p:cNvGraphicFramePr>
          <p:nvPr>
            <p:ph idx="1"/>
            <p:extLst/>
          </p:nvPr>
        </p:nvGraphicFramePr>
        <p:xfrm>
          <a:off x="4425950" y="1991677"/>
          <a:ext cx="5486400" cy="3108960"/>
        </p:xfrm>
        <a:graphic>
          <a:graphicData uri="http://schemas.openxmlformats.org/drawingml/2006/table">
            <a:tbl>
              <a:tblPr/>
              <a:tblGrid>
                <a:gridCol w="1828800">
                  <a:extLst>
                    <a:ext uri="{9D8B030D-6E8A-4147-A177-3AD203B41FA5}">
                      <a16:colId xmlns:a16="http://schemas.microsoft.com/office/drawing/2014/main" val="2120319704"/>
                    </a:ext>
                  </a:extLst>
                </a:gridCol>
                <a:gridCol w="3449320">
                  <a:extLst>
                    <a:ext uri="{9D8B030D-6E8A-4147-A177-3AD203B41FA5}">
                      <a16:colId xmlns:a16="http://schemas.microsoft.com/office/drawing/2014/main" val="3640730411"/>
                    </a:ext>
                  </a:extLst>
                </a:gridCol>
                <a:gridCol w="208280">
                  <a:extLst>
                    <a:ext uri="{9D8B030D-6E8A-4147-A177-3AD203B41FA5}">
                      <a16:colId xmlns:a16="http://schemas.microsoft.com/office/drawing/2014/main" val="2184010576"/>
                    </a:ext>
                  </a:extLst>
                </a:gridCol>
              </a:tblGrid>
              <a:tr h="0">
                <a:tc>
                  <a:txBody>
                    <a:bodyPr/>
                    <a:lstStyle/>
                    <a:p>
                      <a:endParaRPr lang="en-US">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n-US">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n-US">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1394116"/>
                  </a:ext>
                </a:extLst>
              </a:tr>
              <a:tr h="0">
                <a:tc>
                  <a:txBody>
                    <a:bodyPr/>
                    <a:lstStyle/>
                    <a:p>
                      <a:r>
                        <a:rPr lang="en-US" sz="2000">
                          <a:effectLst/>
                          <a:latin typeface="KGSomebodyThatIUsedtoKnow"/>
                        </a:rPr>
                        <a:t>Reflective or Circular </a:t>
                      </a:r>
                      <a:endParaRPr lang="en-US">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dirty="0">
                          <a:effectLst/>
                        </a:rPr>
                        <a:t>We owe it to our children to care.</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n-US">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14398032"/>
                  </a:ext>
                </a:extLst>
              </a:tr>
              <a:tr h="0">
                <a:tc>
                  <a:txBody>
                    <a:bodyPr/>
                    <a:lstStyle/>
                    <a:p>
                      <a:r>
                        <a:rPr lang="en-US" sz="2000">
                          <a:effectLst/>
                          <a:latin typeface="KGSomebodyThatIUsedtoKnow"/>
                        </a:rPr>
                        <a:t>Hopes or Wishes </a:t>
                      </a:r>
                      <a:endParaRPr lang="en-US">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I hope I am able to leave a good planet for my daughters.</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n-US">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6332257"/>
                  </a:ext>
                </a:extLst>
              </a:tr>
              <a:tr h="0">
                <a:tc>
                  <a:txBody>
                    <a:bodyPr/>
                    <a:lstStyle/>
                    <a:p>
                      <a:r>
                        <a:rPr lang="en-US" sz="2000">
                          <a:effectLst/>
                          <a:latin typeface="KGSomebodyThatIUsedtoKnow"/>
                        </a:rPr>
                        <a:t>Moral or Lesson Learned </a:t>
                      </a:r>
                      <a:endParaRPr lang="en-US">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dirty="0">
                          <a:effectLst/>
                        </a:rPr>
                        <a:t>Our work made the air quality improve, it can be done.</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n-US">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81344285"/>
                  </a:ext>
                </a:extLst>
              </a:tr>
              <a:tr h="0">
                <a:tc>
                  <a:txBody>
                    <a:bodyPr/>
                    <a:lstStyle/>
                    <a:p>
                      <a:r>
                        <a:rPr lang="en-US" sz="2000">
                          <a:effectLst/>
                          <a:latin typeface="KGSomebodyThatIUsedtoKnow"/>
                        </a:rPr>
                        <a:t>Decision </a:t>
                      </a:r>
                      <a:endParaRPr lang="en-US">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dirty="0">
                          <a:effectLst/>
                        </a:rPr>
                        <a:t>Please sign this letter for our future generations.</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n-US" dirty="0">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9637961"/>
                  </a:ext>
                </a:extLst>
              </a:tr>
            </a:tbl>
          </a:graphicData>
        </a:graphic>
      </p:graphicFrame>
      <p:sp>
        <p:nvSpPr>
          <p:cNvPr id="4" name="Slide Number Placeholder 3">
            <a:extLst>
              <a:ext uri="{FF2B5EF4-FFF2-40B4-BE49-F238E27FC236}">
                <a16:creationId xmlns:a16="http://schemas.microsoft.com/office/drawing/2014/main" id="{ABAB98C4-9A21-B14B-8BE9-E7812B292949}"/>
              </a:ext>
            </a:extLst>
          </p:cNvPr>
          <p:cNvSpPr>
            <a:spLocks noGrp="1"/>
          </p:cNvSpPr>
          <p:nvPr>
            <p:ph type="sldNum" sz="quarter" idx="12"/>
          </p:nvPr>
        </p:nvSpPr>
        <p:spPr/>
        <p:txBody>
          <a:bodyPr/>
          <a:lstStyle/>
          <a:p>
            <a:pPr defTabSz="457200"/>
            <a:fld id="{19371D3E-5A18-49EB-AD2A-429AF165759F}" type="slidenum">
              <a:rPr lang="en-US">
                <a:solidFill>
                  <a:srgbClr val="40BAD2"/>
                </a:solidFill>
                <a:latin typeface="Corbel" panose="020B0503020204020204"/>
              </a:rPr>
              <a:pPr defTabSz="457200"/>
              <a:t>45</a:t>
            </a:fld>
            <a:endParaRPr lang="en-US" dirty="0">
              <a:solidFill>
                <a:srgbClr val="40BAD2"/>
              </a:solidFill>
              <a:latin typeface="Corbel" panose="020B0503020204020204"/>
            </a:endParaRPr>
          </a:p>
        </p:txBody>
      </p:sp>
      <p:pic>
        <p:nvPicPr>
          <p:cNvPr id="3073" name="Picture 1" descr="page31image6168">
            <a:extLst>
              <a:ext uri="{FF2B5EF4-FFF2-40B4-BE49-F238E27FC236}">
                <a16:creationId xmlns:a16="http://schemas.microsoft.com/office/drawing/2014/main" id="{AB7050A5-F7B9-764A-8ADB-7BE4E7536B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5950" y="1992313"/>
            <a:ext cx="132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age31image6328">
            <a:extLst>
              <a:ext uri="{FF2B5EF4-FFF2-40B4-BE49-F238E27FC236}">
                <a16:creationId xmlns:a16="http://schemas.microsoft.com/office/drawing/2014/main" id="{30E9BB31-DC55-4747-910B-CBC7A04D8D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5950" y="1992313"/>
            <a:ext cx="5461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page31image8144">
            <a:extLst>
              <a:ext uri="{FF2B5EF4-FFF2-40B4-BE49-F238E27FC236}">
                <a16:creationId xmlns:a16="http://schemas.microsoft.com/office/drawing/2014/main" id="{6839BFB3-B5FB-F240-832A-61C1E74BBF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5950" y="1992313"/>
            <a:ext cx="10160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age31image9920">
            <a:extLst>
              <a:ext uri="{FF2B5EF4-FFF2-40B4-BE49-F238E27FC236}">
                <a16:creationId xmlns:a16="http://schemas.microsoft.com/office/drawing/2014/main" id="{F9B8109E-2E06-154A-B0A4-3272E33BE9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5950" y="1992313"/>
            <a:ext cx="622300" cy="1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4711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A7CF3-6383-A44F-B7B2-E897477D6965}"/>
              </a:ext>
            </a:extLst>
          </p:cNvPr>
          <p:cNvSpPr>
            <a:spLocks noGrp="1"/>
          </p:cNvSpPr>
          <p:nvPr>
            <p:ph type="title"/>
          </p:nvPr>
        </p:nvSpPr>
        <p:spPr>
          <a:xfrm>
            <a:off x="8136921" y="1121396"/>
            <a:ext cx="2400301" cy="4601183"/>
          </a:xfrm>
        </p:spPr>
        <p:txBody>
          <a:bodyPr>
            <a:normAutofit/>
          </a:bodyPr>
          <a:lstStyle/>
          <a:p>
            <a:r>
              <a:rPr lang="en-US" b="1" dirty="0"/>
              <a:t>More opportunities for storytelling: Commentary</a:t>
            </a:r>
          </a:p>
        </p:txBody>
      </p:sp>
      <p:graphicFrame>
        <p:nvGraphicFramePr>
          <p:cNvPr id="5" name="Content Placeholder 4">
            <a:extLst>
              <a:ext uri="{FF2B5EF4-FFF2-40B4-BE49-F238E27FC236}">
                <a16:creationId xmlns:a16="http://schemas.microsoft.com/office/drawing/2014/main" id="{87DB8E13-CC71-3343-9B65-AF4EF5723A8A}"/>
              </a:ext>
            </a:extLst>
          </p:cNvPr>
          <p:cNvGraphicFramePr>
            <a:graphicFrameLocks noGrp="1"/>
          </p:cNvGraphicFramePr>
          <p:nvPr>
            <p:ph idx="1"/>
            <p:extLst/>
          </p:nvPr>
        </p:nvGraphicFramePr>
        <p:xfrm>
          <a:off x="4381159" y="901072"/>
          <a:ext cx="5470207" cy="50418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F82BFD49-96F8-A048-A531-C817AABE9B79}"/>
              </a:ext>
            </a:extLst>
          </p:cNvPr>
          <p:cNvSpPr>
            <a:spLocks noGrp="1"/>
          </p:cNvSpPr>
          <p:nvPr>
            <p:ph type="sldNum" sz="quarter" idx="12"/>
          </p:nvPr>
        </p:nvSpPr>
        <p:spPr/>
        <p:txBody>
          <a:bodyPr>
            <a:normAutofit/>
          </a:bodyPr>
          <a:lstStyle/>
          <a:p>
            <a:pPr defTabSz="457200">
              <a:spcAft>
                <a:spcPts val="600"/>
              </a:spcAft>
            </a:pPr>
            <a:fld id="{19371D3E-5A18-49EB-AD2A-429AF165759F}" type="slidenum">
              <a:rPr lang="en-US">
                <a:solidFill>
                  <a:srgbClr val="40BAD2"/>
                </a:solidFill>
                <a:latin typeface="Corbel" panose="020B0503020204020204"/>
              </a:rPr>
              <a:pPr defTabSz="457200">
                <a:spcAft>
                  <a:spcPts val="600"/>
                </a:spcAft>
              </a:pPr>
              <a:t>46</a:t>
            </a:fld>
            <a:endParaRPr lang="en-US" dirty="0">
              <a:solidFill>
                <a:srgbClr val="40BAD2"/>
              </a:solidFill>
              <a:latin typeface="Corbel" panose="020B0503020204020204"/>
            </a:endParaRPr>
          </a:p>
        </p:txBody>
      </p:sp>
      <p:sp>
        <p:nvSpPr>
          <p:cNvPr id="3" name="TextBox 2">
            <a:extLst>
              <a:ext uri="{FF2B5EF4-FFF2-40B4-BE49-F238E27FC236}">
                <a16:creationId xmlns:a16="http://schemas.microsoft.com/office/drawing/2014/main" id="{8F8AADF2-686A-F64F-8294-A0D64B09E76C}"/>
              </a:ext>
            </a:extLst>
          </p:cNvPr>
          <p:cNvSpPr txBox="1"/>
          <p:nvPr/>
        </p:nvSpPr>
        <p:spPr>
          <a:xfrm>
            <a:off x="1681656" y="2222938"/>
            <a:ext cx="2254469" cy="2308324"/>
          </a:xfrm>
          <a:prstGeom prst="rect">
            <a:avLst/>
          </a:prstGeom>
          <a:noFill/>
        </p:spPr>
        <p:txBody>
          <a:bodyPr wrap="square" rtlCol="0">
            <a:spAutoFit/>
          </a:bodyPr>
          <a:lstStyle/>
          <a:p>
            <a:pPr defTabSz="457200"/>
            <a:r>
              <a:rPr lang="en-US" sz="4000" b="1" dirty="0">
                <a:solidFill>
                  <a:srgbClr val="FFFFFF"/>
                </a:solidFill>
                <a:latin typeface="Corbel" panose="020B0503020204020204"/>
              </a:rPr>
              <a:t>Mediums</a:t>
            </a:r>
          </a:p>
          <a:p>
            <a:pPr defTabSz="457200"/>
            <a:endParaRPr lang="en-US" sz="4000" b="1" dirty="0">
              <a:solidFill>
                <a:srgbClr val="FFFFFF"/>
              </a:solidFill>
              <a:latin typeface="Corbel" panose="020B0503020204020204"/>
            </a:endParaRPr>
          </a:p>
          <a:p>
            <a:pPr defTabSz="457200"/>
            <a:r>
              <a:rPr lang="en-US" sz="3200" b="1" dirty="0">
                <a:solidFill>
                  <a:srgbClr val="FFFFFF"/>
                </a:solidFill>
                <a:latin typeface="Corbel" panose="020B0503020204020204"/>
              </a:rPr>
              <a:t>#1 – IN PERSON!</a:t>
            </a:r>
          </a:p>
        </p:txBody>
      </p:sp>
    </p:spTree>
    <p:extLst>
      <p:ext uri="{BB962C8B-B14F-4D97-AF65-F5344CB8AC3E}">
        <p14:creationId xmlns:p14="http://schemas.microsoft.com/office/powerpoint/2010/main" val="25957501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104B7D"/>
        </a:solidFill>
        <a:effectLst/>
      </p:bgPr>
    </p:bg>
    <p:spTree>
      <p:nvGrpSpPr>
        <p:cNvPr id="1" name=""/>
        <p:cNvGrpSpPr/>
        <p:nvPr/>
      </p:nvGrpSpPr>
      <p:grpSpPr>
        <a:xfrm>
          <a:off x="0" y="0"/>
          <a:ext cx="0" cy="0"/>
          <a:chOff x="0" y="0"/>
          <a:chExt cx="0" cy="0"/>
        </a:xfrm>
      </p:grpSpPr>
      <p:sp>
        <p:nvSpPr>
          <p:cNvPr id="7" name="Rectangle 6"/>
          <p:cNvSpPr/>
          <p:nvPr/>
        </p:nvSpPr>
        <p:spPr>
          <a:xfrm>
            <a:off x="536229" y="157473"/>
            <a:ext cx="11028556" cy="6217920"/>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05462" y="5162783"/>
            <a:ext cx="1021237" cy="914400"/>
          </a:xfrm>
          <a:prstGeom prst="rect">
            <a:avLst/>
          </a:prstGeom>
        </p:spPr>
      </p:pic>
      <p:sp>
        <p:nvSpPr>
          <p:cNvPr id="2" name="TextBox 1"/>
          <p:cNvSpPr txBox="1"/>
          <p:nvPr/>
        </p:nvSpPr>
        <p:spPr>
          <a:xfrm>
            <a:off x="3780264" y="1092820"/>
            <a:ext cx="4416384"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orbel"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orbel" charset="0"/>
                <a:ea typeface="+mn-ea"/>
                <a:cs typeface="+mn-cs"/>
              </a:rPr>
              <a:t>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21757" y="2869523"/>
            <a:ext cx="2857500" cy="2857500"/>
          </a:xfrm>
          <a:prstGeom prst="rect">
            <a:avLst/>
          </a:prstGeom>
        </p:spPr>
      </p:pic>
      <p:sp>
        <p:nvSpPr>
          <p:cNvPr id="3" name="Rectangle 2">
            <a:extLst>
              <a:ext uri="{FF2B5EF4-FFF2-40B4-BE49-F238E27FC236}">
                <a16:creationId xmlns:a16="http://schemas.microsoft.com/office/drawing/2014/main" id="{CCFB015E-90EB-CE44-8B9E-10E6ED201FB4}"/>
              </a:ext>
            </a:extLst>
          </p:cNvPr>
          <p:cNvSpPr/>
          <p:nvPr/>
        </p:nvSpPr>
        <p:spPr>
          <a:xfrm>
            <a:off x="613317" y="479502"/>
            <a:ext cx="10549054" cy="5693866"/>
          </a:xfrm>
          <a:prstGeom prst="rect">
            <a:avLst/>
          </a:prstGeom>
        </p:spPr>
        <p:txBody>
          <a:bodyPr wrap="square">
            <a:spAutoFit/>
          </a:bodyPr>
          <a:lstStyle/>
          <a:p>
            <a:pPr algn="ctr">
              <a:defRPr/>
            </a:pPr>
            <a:r>
              <a:rPr lang="en-US" sz="2800" b="1" dirty="0">
                <a:solidFill>
                  <a:schemeClr val="bg1"/>
                </a:solidFill>
              </a:rPr>
              <a:t>Season of Creation Training: </a:t>
            </a:r>
            <a:br>
              <a:rPr lang="en-US" sz="2800" b="1" dirty="0">
                <a:solidFill>
                  <a:schemeClr val="bg1"/>
                </a:solidFill>
              </a:rPr>
            </a:br>
            <a:r>
              <a:rPr lang="en-US" sz="2800" b="1" dirty="0">
                <a:solidFill>
                  <a:schemeClr val="bg1"/>
                </a:solidFill>
              </a:rPr>
              <a:t>How to Engage Our Church Leaders for Climate Action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b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br>
            <a:b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br>
            <a:b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br>
            <a:b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br>
            <a:b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br>
            <a:b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br>
            <a:b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br>
            <a:b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br>
            <a:b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br>
            <a:b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br>
            <a:endParaRPr kumimoji="0" lang="en-US" sz="2800" b="0" i="0" u="none" strike="noStrike" kern="1200" cap="none" spc="0" normalizeH="0" baseline="0" noProof="0" dirty="0">
              <a:ln>
                <a:noFill/>
              </a:ln>
              <a:solidFill>
                <a:prstClr val="black"/>
              </a:solidFill>
              <a:effectLst/>
              <a:uLnTx/>
              <a:uFillTx/>
              <a:latin typeface="Apple Braille Pinpoint 8 Dot" pitchFamily="2" charset="0"/>
              <a:ea typeface="+mn-ea"/>
              <a:cs typeface="+mn-cs"/>
            </a:endParaRPr>
          </a:p>
        </p:txBody>
      </p:sp>
    </p:spTree>
    <p:extLst>
      <p:ext uri="{BB962C8B-B14F-4D97-AF65-F5344CB8AC3E}">
        <p14:creationId xmlns:p14="http://schemas.microsoft.com/office/powerpoint/2010/main" val="41860961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104B7D"/>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29782" y="5684903"/>
            <a:ext cx="2743200" cy="597811"/>
          </a:xfrm>
          <a:prstGeom prst="rect">
            <a:avLst/>
          </a:prstGeom>
        </p:spPr>
      </p:pic>
      <p:sp>
        <p:nvSpPr>
          <p:cNvPr id="2" name="Rectangle 1"/>
          <p:cNvSpPr/>
          <p:nvPr/>
        </p:nvSpPr>
        <p:spPr>
          <a:xfrm>
            <a:off x="501805" y="293482"/>
            <a:ext cx="11485757" cy="6230427"/>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3446206" y="185943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2228850" y="740510"/>
            <a:ext cx="156640" cy="4620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1031979" y="514256"/>
            <a:ext cx="10203365" cy="2185214"/>
          </a:xfrm>
          <a:prstGeom prst="rect">
            <a:avLst/>
          </a:prstGeom>
          <a:noFill/>
        </p:spPr>
        <p:txBody>
          <a:bodyPr wrap="square" rtlCol="0">
            <a:spAutoFit/>
          </a:bodyPr>
          <a:lstStyle/>
          <a:p>
            <a:pPr algn="ctr">
              <a:defRPr/>
            </a:pPr>
            <a:r>
              <a:rPr lang="en-US" sz="3600" b="1" dirty="0">
                <a:solidFill>
                  <a:schemeClr val="bg1"/>
                </a:solidFill>
              </a:rPr>
              <a:t>Season of Creation Training: </a:t>
            </a:r>
            <a:br>
              <a:rPr lang="en-US" sz="3600" b="1" dirty="0">
                <a:solidFill>
                  <a:schemeClr val="bg1"/>
                </a:solidFill>
              </a:rPr>
            </a:br>
            <a:r>
              <a:rPr lang="en-US" sz="3600" b="1" dirty="0">
                <a:solidFill>
                  <a:schemeClr val="bg1"/>
                </a:solidFill>
              </a:rPr>
              <a:t>How to Engage Our Church Leaders for Climate Action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28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146526" y="2514804"/>
            <a:ext cx="9974273"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For more information:</a:t>
            </a:r>
            <a:r>
              <a:rPr lang="en-US" sz="2000" dirty="0">
                <a:solidFill>
                  <a:prstClr val="white"/>
                </a:solidFill>
                <a:latin typeface="Calibri" panose="020F0502020204030204"/>
              </a:rPr>
              <a:t> </a:t>
            </a:r>
            <a:r>
              <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info@CatholicClimateCovenant.org</a:t>
            </a:r>
            <a:endPar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rPr>
            </a:br>
            <a:b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www.Godsplanet.us</a:t>
            </a:r>
            <a:r>
              <a:rPr lang="en-US" sz="2000" dirty="0">
                <a:solidFill>
                  <a:srgbClr val="FFFF00"/>
                </a:solidFill>
              </a:rPr>
              <a:t>    and     </a:t>
            </a:r>
            <a:r>
              <a:rPr lang="en-US" sz="2000" dirty="0">
                <a:solidFill>
                  <a:srgbClr val="FFFF00"/>
                </a:solidFill>
                <a:hlinkClick r:id="rId6">
                  <a:extLst>
                    <a:ext uri="{A12FA001-AC4F-418D-AE19-62706E023703}">
                      <ahyp:hlinkClr xmlns:ahyp="http://schemas.microsoft.com/office/drawing/2018/hyperlinkcolor" val="tx"/>
                    </a:ext>
                  </a:extLst>
                </a:hlinkClick>
              </a:rPr>
              <a:t>www.CatholicClimateCovenant.org </a:t>
            </a:r>
            <a:r>
              <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rPr>
              <a:t>					</a:t>
            </a:r>
            <a:b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br>
            <a:b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b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110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2191987" cy="6858000"/>
          </a:xfrm>
          <a:prstGeom prst="rect">
            <a:avLst/>
          </a:prstGeom>
          <a:noFill/>
          <a:ln>
            <a:noFill/>
          </a:ln>
        </p:spPr>
      </p:pic>
    </p:spTree>
    <p:extLst>
      <p:ext uri="{BB962C8B-B14F-4D97-AF65-F5344CB8AC3E}">
        <p14:creationId xmlns:p14="http://schemas.microsoft.com/office/powerpoint/2010/main" val="4003865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p:cNvPicPr preferRelativeResize="0"/>
          <p:nvPr/>
        </p:nvPicPr>
        <p:blipFill>
          <a:blip r:embed="rId3">
            <a:alphaModFix/>
          </a:blip>
          <a:stretch>
            <a:fillRect/>
          </a:stretch>
        </p:blipFill>
        <p:spPr>
          <a:xfrm>
            <a:off x="0" y="-6"/>
            <a:ext cx="12192000" cy="6858007"/>
          </a:xfrm>
          <a:prstGeom prst="rect">
            <a:avLst/>
          </a:prstGeom>
          <a:noFill/>
          <a:ln>
            <a:noFill/>
          </a:ln>
        </p:spPr>
      </p:pic>
    </p:spTree>
    <p:extLst>
      <p:ext uri="{BB962C8B-B14F-4D97-AF65-F5344CB8AC3E}">
        <p14:creationId xmlns:p14="http://schemas.microsoft.com/office/powerpoint/2010/main" val="3042867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Google Shape;64;p15"/>
          <p:cNvPicPr preferRelativeResize="0"/>
          <p:nvPr/>
        </p:nvPicPr>
        <p:blipFill>
          <a:blip r:embed="rId3">
            <a:alphaModFix/>
          </a:blip>
          <a:stretch>
            <a:fillRect/>
          </a:stretch>
        </p:blipFill>
        <p:spPr>
          <a:xfrm>
            <a:off x="0" y="-6"/>
            <a:ext cx="12192000" cy="6858007"/>
          </a:xfrm>
          <a:prstGeom prst="rect">
            <a:avLst/>
          </a:prstGeom>
          <a:noFill/>
          <a:ln>
            <a:noFill/>
          </a:ln>
        </p:spPr>
      </p:pic>
    </p:spTree>
    <p:extLst>
      <p:ext uri="{BB962C8B-B14F-4D97-AF65-F5344CB8AC3E}">
        <p14:creationId xmlns:p14="http://schemas.microsoft.com/office/powerpoint/2010/main" val="2119692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Google Shape;69;p16"/>
          <p:cNvPicPr preferRelativeResize="0"/>
          <p:nvPr/>
        </p:nvPicPr>
        <p:blipFill>
          <a:blip r:embed="rId3">
            <a:alphaModFix/>
          </a:blip>
          <a:stretch>
            <a:fillRect/>
          </a:stretch>
        </p:blipFill>
        <p:spPr>
          <a:xfrm>
            <a:off x="0" y="-6"/>
            <a:ext cx="12192000" cy="6858007"/>
          </a:xfrm>
          <a:prstGeom prst="rect">
            <a:avLst/>
          </a:prstGeom>
          <a:noFill/>
          <a:ln>
            <a:noFill/>
          </a:ln>
        </p:spPr>
      </p:pic>
    </p:spTree>
    <p:extLst>
      <p:ext uri="{BB962C8B-B14F-4D97-AF65-F5344CB8AC3E}">
        <p14:creationId xmlns:p14="http://schemas.microsoft.com/office/powerpoint/2010/main" val="3622338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Google Shape;74;p17"/>
          <p:cNvPicPr preferRelativeResize="0"/>
          <p:nvPr/>
        </p:nvPicPr>
        <p:blipFill>
          <a:blip r:embed="rId3">
            <a:alphaModFix/>
          </a:blip>
          <a:stretch>
            <a:fillRect/>
          </a:stretch>
        </p:blipFill>
        <p:spPr>
          <a:xfrm>
            <a:off x="11" y="0"/>
            <a:ext cx="12191987" cy="6858000"/>
          </a:xfrm>
          <a:prstGeom prst="rect">
            <a:avLst/>
          </a:prstGeom>
          <a:noFill/>
          <a:ln>
            <a:noFill/>
          </a:ln>
        </p:spPr>
      </p:pic>
    </p:spTree>
    <p:extLst>
      <p:ext uri="{BB962C8B-B14F-4D97-AF65-F5344CB8AC3E}">
        <p14:creationId xmlns:p14="http://schemas.microsoft.com/office/powerpoint/2010/main" val="1490891404"/>
      </p:ext>
    </p:extLst>
  </p:cSld>
  <p:clrMapOvr>
    <a:masterClrMapping/>
  </p:clrMapOvr>
</p:sld>
</file>

<file path=ppt/theme/theme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ividend">
  <a:themeElements>
    <a:clrScheme name="Creighton/Covenant">
      <a:dk1>
        <a:sysClr val="windowText" lastClr="000000"/>
      </a:dk1>
      <a:lt1>
        <a:sysClr val="window" lastClr="FFFFFF"/>
      </a:lt1>
      <a:dk2>
        <a:srgbClr val="000000"/>
      </a:dk2>
      <a:lt2>
        <a:srgbClr val="FFFFFF"/>
      </a:lt2>
      <a:accent1>
        <a:srgbClr val="0054A6"/>
      </a:accent1>
      <a:accent2>
        <a:srgbClr val="73B865"/>
      </a:accent2>
      <a:accent3>
        <a:srgbClr val="002E6D"/>
      </a:accent3>
      <a:accent4>
        <a:srgbClr val="002E6D"/>
      </a:accent4>
      <a:accent5>
        <a:srgbClr val="7CCA62"/>
      </a:accent5>
      <a:accent6>
        <a:srgbClr val="A5C249"/>
      </a:accent6>
      <a:hlink>
        <a:srgbClr val="F49100"/>
      </a:hlink>
      <a:folHlink>
        <a:srgbClr val="85DFD0"/>
      </a:folHlink>
    </a:clrScheme>
    <a:fontScheme name="Veranda">
      <a:majorFont>
        <a:latin typeface="Verdana"/>
        <a:ea typeface=""/>
        <a:cs typeface=""/>
      </a:majorFont>
      <a:minorFont>
        <a:latin typeface="Verdana"/>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1070</TotalTime>
  <Words>2868</Words>
  <Application>Microsoft Macintosh PowerPoint</Application>
  <PresentationFormat>Widescreen</PresentationFormat>
  <Paragraphs>225</Paragraphs>
  <Slides>48</Slides>
  <Notes>39</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48</vt:i4>
      </vt:variant>
    </vt:vector>
  </HeadingPairs>
  <TitlesOfParts>
    <vt:vector size="62" baseType="lpstr">
      <vt:lpstr>Apple Braille Pinpoint 8 Dot</vt:lpstr>
      <vt:lpstr>Arial</vt:lpstr>
      <vt:lpstr>Calibri</vt:lpstr>
      <vt:lpstr>Calibri Light</vt:lpstr>
      <vt:lpstr>Corbel</vt:lpstr>
      <vt:lpstr>KGSomebodyThatIUsedtoKnow</vt:lpstr>
      <vt:lpstr>Merriweather</vt:lpstr>
      <vt:lpstr>Times New Roman</vt:lpstr>
      <vt:lpstr>Verdana</vt:lpstr>
      <vt:lpstr>Wingdings 2</vt:lpstr>
      <vt:lpstr>3_Office Theme</vt:lpstr>
      <vt:lpstr>Frame</vt:lpstr>
      <vt:lpstr>Simple Light</vt:lpstr>
      <vt:lpstr>Dividend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Encounter for Climate Action:  Steps and Resources for Engaging Your Catholic Leader</vt:lpstr>
      <vt:lpstr>PowerPoint Presentation</vt:lpstr>
      <vt:lpstr>Step 1:  Register Your Openness to Convene a Delegation</vt:lpstr>
      <vt:lpstr>Step 2:  Identify Others</vt:lpstr>
      <vt:lpstr>Step 3:  Invite Others</vt:lpstr>
      <vt:lpstr>Step 4:  Schedule a Meeting</vt:lpstr>
      <vt:lpstr>Step 5:  Follow Up by Phone if Necessary</vt:lpstr>
      <vt:lpstr>Step 6:  Meeting Preparation</vt:lpstr>
      <vt:lpstr>Step 7:  Meeting Encounter</vt:lpstr>
      <vt:lpstr>Step 8:  Debrief and Follow Up</vt:lpstr>
      <vt:lpstr>PowerPoint Presentation</vt:lpstr>
      <vt:lpstr>The Power of a Story: Connection</vt:lpstr>
      <vt:lpstr>Example: Black Farmers bill</vt:lpstr>
      <vt:lpstr>Example: Father  John Grace</vt:lpstr>
      <vt:lpstr>Back to school story today WAMU/NPR</vt:lpstr>
      <vt:lpstr>Where do I start?</vt:lpstr>
      <vt:lpstr>Getting in touch with your personal story</vt:lpstr>
      <vt:lpstr>Create a Heart Map</vt:lpstr>
      <vt:lpstr>Where I’m From   Poem by George Ella Lyon  Learn more at https://iamfromproject.com/</vt:lpstr>
      <vt:lpstr>How do I write a Personal Narrative</vt:lpstr>
      <vt:lpstr>   Tell a Compelling Story </vt:lpstr>
      <vt:lpstr>Personal Narrative/ storytelling worksheet</vt:lpstr>
      <vt:lpstr>Graphic organizers</vt:lpstr>
      <vt:lpstr>Small moment</vt:lpstr>
      <vt:lpstr>Graphic organizer</vt:lpstr>
      <vt:lpstr>Ways to begin a narrative</vt:lpstr>
      <vt:lpstr>Ways to end a narrative</vt:lpstr>
      <vt:lpstr>More opportunities for storytelling: Commentary</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10</cp:revision>
  <cp:lastPrinted>2021-09-01T21:21:03Z</cp:lastPrinted>
  <dcterms:created xsi:type="dcterms:W3CDTF">2021-08-30T23:28:46Z</dcterms:created>
  <dcterms:modified xsi:type="dcterms:W3CDTF">2021-09-01T22:04:37Z</dcterms:modified>
</cp:coreProperties>
</file>