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1"/>
  </p:notesMasterIdLst>
  <p:sldIdLst>
    <p:sldId id="257" r:id="rId2"/>
    <p:sldId id="261" r:id="rId3"/>
    <p:sldId id="298" r:id="rId4"/>
    <p:sldId id="258" r:id="rId5"/>
    <p:sldId id="297" r:id="rId6"/>
    <p:sldId id="270"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00"/>
    <p:restoredTop sz="94692"/>
  </p:normalViewPr>
  <p:slideViewPr>
    <p:cSldViewPr snapToGrid="0" snapToObjects="1">
      <p:cViewPr>
        <p:scale>
          <a:sx n="76" d="100"/>
          <a:sy n="76" d="100"/>
        </p:scale>
        <p:origin x="1104"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642AE1-E41C-8B4F-8D7A-26E91139DB23}" type="datetimeFigureOut">
              <a:rPr lang="en-US" smtClean="0"/>
              <a:t>4/24/20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801D0-8B55-FB4C-94C1-8A321162A8F6}" type="slidenum">
              <a:rPr lang="en-US" smtClean="0"/>
              <a:t>‹#›</a:t>
            </a:fld>
            <a:endParaRPr lang="en-US"/>
          </a:p>
        </p:txBody>
      </p:sp>
    </p:spTree>
    <p:extLst>
      <p:ext uri="{BB962C8B-B14F-4D97-AF65-F5344CB8AC3E}">
        <p14:creationId xmlns:p14="http://schemas.microsoft.com/office/powerpoint/2010/main" val="1119380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15E7E-09CB-E842-A55C-16C57BC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180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15E7E-09CB-E842-A55C-16C57BC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075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15E7E-09CB-E842-A55C-16C57BC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285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15E7E-09CB-E842-A55C-16C57BC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138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15E7E-09CB-E842-A55C-16C57BC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186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15E7E-09CB-E842-A55C-16C57BC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62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15E7E-09CB-E842-A55C-16C57BC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980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15E7E-09CB-E842-A55C-16C57BC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334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15E7E-09CB-E842-A55C-16C57BC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448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15E7E-09CB-E842-A55C-16C57BC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105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15E7E-09CB-E842-A55C-16C57BC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936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15E7E-09CB-E842-A55C-16C57BC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186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15E7E-09CB-E842-A55C-16C57BC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24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15E7E-09CB-E842-A55C-16C57BC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355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15E7E-09CB-E842-A55C-16C57BC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59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15E7E-09CB-E842-A55C-16C57BC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121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15E7E-09CB-E842-A55C-16C57BC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770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A15290-DE3A-4B4A-A1D3-9C5E3ED17E2C}" type="datetimeFigureOut">
              <a:rPr lang="en-US" smtClean="0">
                <a:solidFill>
                  <a:prstClr val="black">
                    <a:tint val="75000"/>
                  </a:prstClr>
                </a:solidFill>
              </a:rPr>
              <a:pPr/>
              <a:t>4/24/20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6977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A15290-DE3A-4B4A-A1D3-9C5E3ED17E2C}" type="datetimeFigureOut">
              <a:rPr lang="en-US" smtClean="0">
                <a:solidFill>
                  <a:prstClr val="black">
                    <a:tint val="75000"/>
                  </a:prstClr>
                </a:solidFill>
              </a:rPr>
              <a:pPr/>
              <a:t>4/24/20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4137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A15290-DE3A-4B4A-A1D3-9C5E3ED17E2C}" type="datetimeFigureOut">
              <a:rPr lang="en-US" smtClean="0">
                <a:solidFill>
                  <a:prstClr val="black">
                    <a:tint val="75000"/>
                  </a:prstClr>
                </a:solidFill>
              </a:rPr>
              <a:pPr/>
              <a:t>4/24/20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984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A15290-DE3A-4B4A-A1D3-9C5E3ED17E2C}" type="datetimeFigureOut">
              <a:rPr lang="en-US" smtClean="0">
                <a:solidFill>
                  <a:prstClr val="black">
                    <a:tint val="75000"/>
                  </a:prstClr>
                </a:solidFill>
              </a:rPr>
              <a:pPr/>
              <a:t>4/24/20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1172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A15290-DE3A-4B4A-A1D3-9C5E3ED17E2C}" type="datetimeFigureOut">
              <a:rPr lang="en-US" smtClean="0">
                <a:solidFill>
                  <a:prstClr val="black">
                    <a:tint val="75000"/>
                  </a:prstClr>
                </a:solidFill>
              </a:rPr>
              <a:pPr/>
              <a:t>4/24/20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1234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A15290-DE3A-4B4A-A1D3-9C5E3ED17E2C}" type="datetimeFigureOut">
              <a:rPr lang="en-US" smtClean="0">
                <a:solidFill>
                  <a:prstClr val="black">
                    <a:tint val="75000"/>
                  </a:prstClr>
                </a:solidFill>
              </a:rPr>
              <a:pPr/>
              <a:t>4/24/20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2452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A15290-DE3A-4B4A-A1D3-9C5E3ED17E2C}" type="datetimeFigureOut">
              <a:rPr lang="en-US" smtClean="0">
                <a:solidFill>
                  <a:prstClr val="black">
                    <a:tint val="75000"/>
                  </a:prstClr>
                </a:solidFill>
              </a:rPr>
              <a:pPr/>
              <a:t>4/24/20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3106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A15290-DE3A-4B4A-A1D3-9C5E3ED17E2C}" type="datetimeFigureOut">
              <a:rPr lang="en-US" smtClean="0">
                <a:solidFill>
                  <a:prstClr val="black">
                    <a:tint val="75000"/>
                  </a:prstClr>
                </a:solidFill>
              </a:rPr>
              <a:pPr/>
              <a:t>4/24/20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A15290-DE3A-4B4A-A1D3-9C5E3ED17E2C}" type="datetimeFigureOut">
              <a:rPr lang="en-US" smtClean="0">
                <a:solidFill>
                  <a:prstClr val="black">
                    <a:tint val="75000"/>
                  </a:prstClr>
                </a:solidFill>
              </a:rPr>
              <a:pPr/>
              <a:t>4/24/20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6726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A15290-DE3A-4B4A-A1D3-9C5E3ED17E2C}" type="datetimeFigureOut">
              <a:rPr lang="en-US" smtClean="0">
                <a:solidFill>
                  <a:prstClr val="black">
                    <a:tint val="75000"/>
                  </a:prstClr>
                </a:solidFill>
              </a:rPr>
              <a:pPr/>
              <a:t>4/24/20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7263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A15290-DE3A-4B4A-A1D3-9C5E3ED17E2C}" type="datetimeFigureOut">
              <a:rPr lang="en-US" smtClean="0">
                <a:solidFill>
                  <a:prstClr val="black">
                    <a:tint val="75000"/>
                  </a:prstClr>
                </a:solidFill>
              </a:rPr>
              <a:pPr/>
              <a:t>4/24/20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178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15290-DE3A-4B4A-A1D3-9C5E3ED17E2C}" type="datetimeFigureOut">
              <a:rPr lang="en-US" smtClean="0">
                <a:solidFill>
                  <a:prstClr val="black">
                    <a:tint val="75000"/>
                  </a:prstClr>
                </a:solidFill>
              </a:rPr>
              <a:pPr/>
              <a:t>4/24/20</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08073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hyperlink" Target="http://w2.vatican.va/content/john-paul-ii/en/messages/peace/documents/hf_jp-ii_mes_19891208_xxiii-world-day-for-peace.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tiff"/><Relationship Id="rId4" Type="http://schemas.openxmlformats.org/officeDocument/2006/relationships/hyperlink" Target="https://www.youtube.com/watch?v=n_umVeme93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catholicclimatecovenant.org/files/2020_Climate_Action_Pledges.pdf"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catholicclimatecovenant.org/files/2020_Climate_Action_Pledges.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xavier.edu/jesuitresource/online-resources/prayer-index/sustainability-prayers"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catholicclimatecovenant.salsalabs.org/EarthDayPledges/index.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hyperlink" Target="http://www.educationforjustice.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https://catholicclimatecovenant.org/files/2020_Climate_Action_Pledges.pdf" TargetMode="External"/><Relationship Id="rId4" Type="http://schemas.openxmlformats.org/officeDocument/2006/relationships/hyperlink" Target="http://www.catholicclimatecovenant.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catholicclimatecovenant.org/program/earth-da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2.pn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hyperlink" Target="http://www.educationforjustice.org./"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epa.gov/climate-indicators"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https://www.ipcc.ch/sr15/chapter/spm/"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0" r="-2000"/>
          </a:stretch>
        </a:blipFill>
        <a:effectLst/>
      </p:bgPr>
    </p:bg>
    <p:spTree>
      <p:nvGrpSpPr>
        <p:cNvPr id="1" name=""/>
        <p:cNvGrpSpPr/>
        <p:nvPr/>
      </p:nvGrpSpPr>
      <p:grpSpPr>
        <a:xfrm>
          <a:off x="0" y="0"/>
          <a:ext cx="0" cy="0"/>
          <a:chOff x="0" y="0"/>
          <a:chExt cx="0" cy="0"/>
        </a:xfrm>
      </p:grpSpPr>
      <p:sp>
        <p:nvSpPr>
          <p:cNvPr id="2" name="Rectangle 1"/>
          <p:cNvSpPr/>
          <p:nvPr/>
        </p:nvSpPr>
        <p:spPr>
          <a:xfrm>
            <a:off x="1857286" y="324741"/>
            <a:ext cx="8503920" cy="6217920"/>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937068" y="3433701"/>
            <a:ext cx="8424138" cy="2000548"/>
          </a:xfrm>
          <a:prstGeom prst="rect">
            <a:avLst/>
          </a:prstGeom>
          <a:noFill/>
        </p:spPr>
        <p:txBody>
          <a:bodyPr wrap="square" rtlCol="0">
            <a:spAutoFit/>
          </a:bodyPr>
          <a:lstStyle/>
          <a:p>
            <a:pPr lvl="0" algn="ctr">
              <a:defRPr/>
            </a:pPr>
            <a:r>
              <a:rPr lang="en-US" sz="3200" b="1" dirty="0">
                <a:solidFill>
                  <a:prstClr val="white"/>
                </a:solidFill>
              </a:rPr>
              <a:t>Earth Day at 50/</a:t>
            </a:r>
            <a:r>
              <a:rPr lang="en-US" sz="3200" b="1" i="1" dirty="0">
                <a:solidFill>
                  <a:prstClr val="white"/>
                </a:solidFill>
              </a:rPr>
              <a:t>Laudato Si’ </a:t>
            </a:r>
            <a:r>
              <a:rPr lang="en-US" sz="3200" b="1" dirty="0">
                <a:solidFill>
                  <a:prstClr val="white"/>
                </a:solidFill>
              </a:rPr>
              <a:t>at 5: An Urgent Appeal for Action</a:t>
            </a:r>
            <a:b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April 29, 2020</a:t>
            </a:r>
            <a:endParaRPr kumimoji="0" lang="en-US" sz="32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6" name="Picture 5">
            <a:extLst>
              <a:ext uri="{FF2B5EF4-FFF2-40B4-BE49-F238E27FC236}">
                <a16:creationId xmlns:a16="http://schemas.microsoft.com/office/drawing/2014/main" id="{D2BB6BE3-E957-BF4F-BF45-C751BD855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2048" y="5365165"/>
            <a:ext cx="1021237" cy="914400"/>
          </a:xfrm>
          <a:prstGeom prst="rect">
            <a:avLst/>
          </a:prstGeom>
        </p:spPr>
      </p:pic>
      <p:sp>
        <p:nvSpPr>
          <p:cNvPr id="5" name="TextBox 4">
            <a:extLst>
              <a:ext uri="{FF2B5EF4-FFF2-40B4-BE49-F238E27FC236}">
                <a16:creationId xmlns:a16="http://schemas.microsoft.com/office/drawing/2014/main" id="{FB10A612-59AE-7846-8F86-5BEA3B67088E}"/>
              </a:ext>
            </a:extLst>
          </p:cNvPr>
          <p:cNvSpPr txBox="1"/>
          <p:nvPr/>
        </p:nvSpPr>
        <p:spPr>
          <a:xfrm>
            <a:off x="3120513" y="457200"/>
            <a:ext cx="5977466" cy="584775"/>
          </a:xfrm>
          <a:prstGeom prst="rect">
            <a:avLst/>
          </a:prstGeom>
          <a:noFill/>
        </p:spPr>
        <p:txBody>
          <a:bodyPr wrap="square" rtlCol="0">
            <a:spAutoFit/>
          </a:bodyPr>
          <a:lstStyle/>
          <a:p>
            <a:pPr algn="ctr"/>
            <a:r>
              <a:rPr lang="en-US" sz="3200" b="1" dirty="0">
                <a:solidFill>
                  <a:schemeClr val="bg1"/>
                </a:solidFill>
              </a:rPr>
              <a:t>Catholic Climate Covenant</a:t>
            </a:r>
          </a:p>
        </p:txBody>
      </p:sp>
    </p:spTree>
    <p:extLst>
      <p:ext uri="{BB962C8B-B14F-4D97-AF65-F5344CB8AC3E}">
        <p14:creationId xmlns:p14="http://schemas.microsoft.com/office/powerpoint/2010/main" val="2981560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2" name="Rectangle 1"/>
          <p:cNvSpPr/>
          <p:nvPr/>
        </p:nvSpPr>
        <p:spPr>
          <a:xfrm>
            <a:off x="501805" y="293482"/>
            <a:ext cx="11485757" cy="62304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446206" y="185943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228850" y="740510"/>
            <a:ext cx="156640" cy="462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3185EB4-6B2F-2649-8D5C-0B2324A3A96C}"/>
              </a:ext>
            </a:extLst>
          </p:cNvPr>
          <p:cNvSpPr txBox="1"/>
          <p:nvPr/>
        </p:nvSpPr>
        <p:spPr>
          <a:xfrm>
            <a:off x="501806" y="704951"/>
            <a:ext cx="8168062"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r>
              <a:rPr lang="en-US" sz="2400" dirty="0">
                <a:solidFill>
                  <a:schemeClr val="bg1"/>
                </a:solidFill>
              </a:rPr>
              <a:t>Reading #4: </a:t>
            </a:r>
            <a:br>
              <a:rPr lang="en-US" sz="2400" dirty="0">
                <a:solidFill>
                  <a:schemeClr val="bg1"/>
                </a:solidFill>
              </a:rPr>
            </a:br>
            <a:r>
              <a:rPr lang="en-US" sz="2400" dirty="0">
                <a:solidFill>
                  <a:schemeClr val="bg1"/>
                </a:solidFill>
              </a:rPr>
              <a:t>“The urgent challenge to protect our common home includes a concern to bring the whole human family together to seek a sustainable and integral development…Humanity still has the ability to work together in building our common home. Young people demand change. They wonder how anyone can claim to be building a better future without thinking of the environmental crisis and the sufferings of the excluded. (</a:t>
            </a:r>
            <a:r>
              <a:rPr lang="en-US" sz="2400" i="1" dirty="0">
                <a:solidFill>
                  <a:schemeClr val="bg1"/>
                </a:solidFill>
              </a:rPr>
              <a:t>Laudato Si’</a:t>
            </a:r>
            <a:r>
              <a:rPr lang="en-US" sz="2400" dirty="0">
                <a:solidFill>
                  <a:schemeClr val="bg1"/>
                </a:solidFill>
              </a:rPr>
              <a:t> 13)</a:t>
            </a:r>
          </a:p>
          <a:p>
            <a:r>
              <a:rPr lang="en-US" sz="2400" dirty="0">
                <a:solidFill>
                  <a:schemeClr val="bg1"/>
                </a:solidFill>
              </a:rPr>
              <a:t> </a:t>
            </a:r>
          </a:p>
          <a:p>
            <a:r>
              <a:rPr lang="en-US" sz="2400" dirty="0">
                <a:solidFill>
                  <a:schemeClr val="bg1"/>
                </a:solidFill>
              </a:rPr>
              <a:t>I urgently appeal, then, for a new dialogue about how we are shaping the future of our planet. We need a conversation which includes everyone, since the environmental challenge we are undergoing, and its human roots, concern and affect us all. (</a:t>
            </a:r>
            <a:r>
              <a:rPr lang="en-US" sz="2400" i="1" dirty="0">
                <a:solidFill>
                  <a:schemeClr val="bg1"/>
                </a:solidFill>
              </a:rPr>
              <a:t>Laudato Si</a:t>
            </a:r>
            <a:r>
              <a:rPr lang="en-US" sz="2400" dirty="0">
                <a:solidFill>
                  <a:schemeClr val="bg1"/>
                </a:solidFill>
              </a:rPr>
              <a:t> ‘14) </a:t>
            </a:r>
            <a:endParaRPr kumimoji="0" lang="en-US" sz="2400" b="0" i="0" u="none" strike="noStrike" kern="1200" cap="none" spc="0" normalizeH="0" baseline="0" noProof="0" dirty="0">
              <a:ln>
                <a:noFill/>
              </a:ln>
              <a:solidFill>
                <a:schemeClr val="bg1"/>
              </a:solidFill>
              <a:effectLst/>
              <a:uLnTx/>
              <a:uFillTx/>
              <a:latin typeface="Calibri" panose="020F0502020204030204"/>
            </a:endParaRPr>
          </a:p>
        </p:txBody>
      </p:sp>
      <p:pic>
        <p:nvPicPr>
          <p:cNvPr id="8" name="Picture 7">
            <a:extLst>
              <a:ext uri="{FF2B5EF4-FFF2-40B4-BE49-F238E27FC236}">
                <a16:creationId xmlns:a16="http://schemas.microsoft.com/office/drawing/2014/main" id="{2DC5D9FF-4923-CD41-B864-C281B0060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2681" y="5328166"/>
            <a:ext cx="1021237" cy="914400"/>
          </a:xfrm>
          <a:prstGeom prst="rect">
            <a:avLst/>
          </a:prstGeom>
        </p:spPr>
      </p:pic>
      <p:sp>
        <p:nvSpPr>
          <p:cNvPr id="6" name="TextBox 5">
            <a:extLst>
              <a:ext uri="{FF2B5EF4-FFF2-40B4-BE49-F238E27FC236}">
                <a16:creationId xmlns:a16="http://schemas.microsoft.com/office/drawing/2014/main" id="{6D1B8916-38BD-5045-86D9-0769AF6CBD61}"/>
              </a:ext>
            </a:extLst>
          </p:cNvPr>
          <p:cNvSpPr txBox="1"/>
          <p:nvPr/>
        </p:nvSpPr>
        <p:spPr>
          <a:xfrm>
            <a:off x="501805" y="454521"/>
            <a:ext cx="6543201" cy="646331"/>
          </a:xfrm>
          <a:prstGeom prst="rect">
            <a:avLst/>
          </a:prstGeom>
          <a:noFill/>
        </p:spPr>
        <p:txBody>
          <a:bodyPr wrap="none" rtlCol="0">
            <a:spAutoFit/>
          </a:bodyPr>
          <a:lstStyle/>
          <a:p>
            <a:r>
              <a:rPr lang="en-US" b="1" dirty="0">
                <a:solidFill>
                  <a:schemeClr val="bg1"/>
                </a:solidFill>
              </a:rPr>
              <a:t>(After each reading, silently reflect on the message of the reading)</a:t>
            </a:r>
          </a:p>
          <a:p>
            <a:endParaRPr lang="en-US" dirty="0"/>
          </a:p>
        </p:txBody>
      </p:sp>
      <p:pic>
        <p:nvPicPr>
          <p:cNvPr id="10" name="Picture 9">
            <a:extLst>
              <a:ext uri="{FF2B5EF4-FFF2-40B4-BE49-F238E27FC236}">
                <a16:creationId xmlns:a16="http://schemas.microsoft.com/office/drawing/2014/main" id="{0AEBCDE0-CFD1-574B-99EB-8C51D7B4E8BC}"/>
              </a:ext>
            </a:extLst>
          </p:cNvPr>
          <p:cNvPicPr>
            <a:picLocks noChangeAspect="1"/>
          </p:cNvPicPr>
          <p:nvPr/>
        </p:nvPicPr>
        <p:blipFill>
          <a:blip r:embed="rId4"/>
          <a:stretch>
            <a:fillRect/>
          </a:stretch>
        </p:blipFill>
        <p:spPr>
          <a:xfrm>
            <a:off x="9160315" y="1163538"/>
            <a:ext cx="2336800" cy="3479800"/>
          </a:xfrm>
          <a:prstGeom prst="rect">
            <a:avLst/>
          </a:prstGeom>
        </p:spPr>
      </p:pic>
    </p:spTree>
    <p:extLst>
      <p:ext uri="{BB962C8B-B14F-4D97-AF65-F5344CB8AC3E}">
        <p14:creationId xmlns:p14="http://schemas.microsoft.com/office/powerpoint/2010/main" val="3180689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2" name="Rectangle 1"/>
          <p:cNvSpPr/>
          <p:nvPr/>
        </p:nvSpPr>
        <p:spPr>
          <a:xfrm>
            <a:off x="501805" y="293482"/>
            <a:ext cx="11485757" cy="62304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446206" y="185943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228850" y="740510"/>
            <a:ext cx="156640" cy="462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3185EB4-6B2F-2649-8D5C-0B2324A3A96C}"/>
              </a:ext>
            </a:extLst>
          </p:cNvPr>
          <p:cNvSpPr txBox="1"/>
          <p:nvPr/>
        </p:nvSpPr>
        <p:spPr>
          <a:xfrm>
            <a:off x="627567" y="1261890"/>
            <a:ext cx="11359995"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490432C-175F-B343-A392-2950735A1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6273" y="5388655"/>
            <a:ext cx="1021237" cy="914400"/>
          </a:xfrm>
          <a:prstGeom prst="rect">
            <a:avLst/>
          </a:prstGeom>
        </p:spPr>
      </p:pic>
      <p:sp>
        <p:nvSpPr>
          <p:cNvPr id="6" name="TextBox 5">
            <a:extLst>
              <a:ext uri="{FF2B5EF4-FFF2-40B4-BE49-F238E27FC236}">
                <a16:creationId xmlns:a16="http://schemas.microsoft.com/office/drawing/2014/main" id="{932E2A6E-91F9-314E-B7C4-472331B0E8C9}"/>
              </a:ext>
            </a:extLst>
          </p:cNvPr>
          <p:cNvSpPr txBox="1"/>
          <p:nvPr/>
        </p:nvSpPr>
        <p:spPr>
          <a:xfrm>
            <a:off x="1671975" y="1978781"/>
            <a:ext cx="5255683" cy="2308324"/>
          </a:xfrm>
          <a:prstGeom prst="rect">
            <a:avLst/>
          </a:prstGeom>
          <a:noFill/>
        </p:spPr>
        <p:txBody>
          <a:bodyPr wrap="square" rtlCol="0">
            <a:spAutoFit/>
          </a:bodyPr>
          <a:lstStyle/>
          <a:p>
            <a:r>
              <a:rPr lang="en-US" sz="2400" b="1" dirty="0">
                <a:solidFill>
                  <a:schemeClr val="bg1"/>
                </a:solidFill>
              </a:rPr>
              <a:t>Reading #5:</a:t>
            </a:r>
            <a:r>
              <a:rPr lang="en-US" sz="2400" dirty="0">
                <a:solidFill>
                  <a:schemeClr val="bg1"/>
                </a:solidFill>
              </a:rPr>
              <a:t> </a:t>
            </a:r>
          </a:p>
          <a:p>
            <a:r>
              <a:rPr lang="en-US" sz="2400" dirty="0">
                <a:solidFill>
                  <a:schemeClr val="bg1"/>
                </a:solidFill>
              </a:rPr>
              <a:t>“An education in ecological responsibility is urgent: responsibility for oneself, for others, and for the earth.” (</a:t>
            </a:r>
            <a:r>
              <a:rPr lang="en-US" sz="2400" u="sng" dirty="0">
                <a:solidFill>
                  <a:schemeClr val="bg1"/>
                </a:solidFill>
                <a:hlinkClick r:id="rId4">
                  <a:extLst>
                    <a:ext uri="{A12FA001-AC4F-418D-AE19-62706E023703}">
                      <ahyp:hlinkClr xmlns:ahyp="http://schemas.microsoft.com/office/drawing/2018/hyperlinkcolor" val="tx"/>
                    </a:ext>
                  </a:extLst>
                </a:hlinkClick>
              </a:rPr>
              <a:t>World Day of Peace Message in 1990</a:t>
            </a:r>
            <a:r>
              <a:rPr lang="en-US" sz="2400" dirty="0">
                <a:solidFill>
                  <a:schemeClr val="bg1"/>
                </a:solidFill>
              </a:rPr>
              <a:t>, Pope Saint John Paul II)</a:t>
            </a:r>
          </a:p>
        </p:txBody>
      </p:sp>
      <p:sp>
        <p:nvSpPr>
          <p:cNvPr id="9" name="TextBox 8">
            <a:extLst>
              <a:ext uri="{FF2B5EF4-FFF2-40B4-BE49-F238E27FC236}">
                <a16:creationId xmlns:a16="http://schemas.microsoft.com/office/drawing/2014/main" id="{F01BFE5F-2973-7A41-B036-5282F1CB86E7}"/>
              </a:ext>
            </a:extLst>
          </p:cNvPr>
          <p:cNvSpPr txBox="1"/>
          <p:nvPr/>
        </p:nvSpPr>
        <p:spPr>
          <a:xfrm>
            <a:off x="627567" y="683499"/>
            <a:ext cx="6698757" cy="646331"/>
          </a:xfrm>
          <a:prstGeom prst="rect">
            <a:avLst/>
          </a:prstGeom>
          <a:noFill/>
        </p:spPr>
        <p:txBody>
          <a:bodyPr wrap="none" rtlCol="0">
            <a:spAutoFit/>
          </a:bodyPr>
          <a:lstStyle/>
          <a:p>
            <a:r>
              <a:rPr lang="en-US" b="1" dirty="0">
                <a:solidFill>
                  <a:schemeClr val="bg1"/>
                </a:solidFill>
              </a:rPr>
              <a:t>(After each reading, silently reflect on the message of the reading) </a:t>
            </a:r>
          </a:p>
          <a:p>
            <a:endParaRPr lang="en-US" dirty="0"/>
          </a:p>
        </p:txBody>
      </p:sp>
      <p:pic>
        <p:nvPicPr>
          <p:cNvPr id="14" name="Picture 13">
            <a:extLst>
              <a:ext uri="{FF2B5EF4-FFF2-40B4-BE49-F238E27FC236}">
                <a16:creationId xmlns:a16="http://schemas.microsoft.com/office/drawing/2014/main" id="{D7DC9B53-8CEF-FF41-B279-287DA8A865E0}"/>
              </a:ext>
            </a:extLst>
          </p:cNvPr>
          <p:cNvPicPr>
            <a:picLocks noChangeAspect="1"/>
          </p:cNvPicPr>
          <p:nvPr/>
        </p:nvPicPr>
        <p:blipFill>
          <a:blip r:embed="rId5"/>
          <a:stretch>
            <a:fillRect/>
          </a:stretch>
        </p:blipFill>
        <p:spPr>
          <a:xfrm>
            <a:off x="7635321" y="594779"/>
            <a:ext cx="3170952" cy="4949779"/>
          </a:xfrm>
          <a:prstGeom prst="rect">
            <a:avLst/>
          </a:prstGeom>
        </p:spPr>
      </p:pic>
    </p:spTree>
    <p:extLst>
      <p:ext uri="{BB962C8B-B14F-4D97-AF65-F5344CB8AC3E}">
        <p14:creationId xmlns:p14="http://schemas.microsoft.com/office/powerpoint/2010/main" val="1298366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2" name="Rectangle 1"/>
          <p:cNvSpPr/>
          <p:nvPr/>
        </p:nvSpPr>
        <p:spPr>
          <a:xfrm>
            <a:off x="501805" y="293482"/>
            <a:ext cx="11485757" cy="62304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446206" y="185943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228850" y="740510"/>
            <a:ext cx="156640" cy="462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451F724-80FF-6B42-8232-CFA335702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2681" y="5328166"/>
            <a:ext cx="1021237" cy="914400"/>
          </a:xfrm>
          <a:prstGeom prst="rect">
            <a:avLst/>
          </a:prstGeom>
        </p:spPr>
      </p:pic>
      <p:sp>
        <p:nvSpPr>
          <p:cNvPr id="4" name="TextBox 3">
            <a:extLst>
              <a:ext uri="{FF2B5EF4-FFF2-40B4-BE49-F238E27FC236}">
                <a16:creationId xmlns:a16="http://schemas.microsoft.com/office/drawing/2014/main" id="{5E768C69-880E-864A-8E72-6371BD7E4EEC}"/>
              </a:ext>
            </a:extLst>
          </p:cNvPr>
          <p:cNvSpPr txBox="1"/>
          <p:nvPr/>
        </p:nvSpPr>
        <p:spPr>
          <a:xfrm>
            <a:off x="1016000" y="887254"/>
            <a:ext cx="9636681" cy="5078313"/>
          </a:xfrm>
          <a:prstGeom prst="rect">
            <a:avLst/>
          </a:prstGeom>
          <a:noFill/>
        </p:spPr>
        <p:txBody>
          <a:bodyPr wrap="square" rtlCol="0">
            <a:spAutoFit/>
          </a:bodyPr>
          <a:lstStyle/>
          <a:p>
            <a:r>
              <a:rPr lang="en-US" b="1" dirty="0">
                <a:solidFill>
                  <a:schemeClr val="bg1"/>
                </a:solidFill>
              </a:rPr>
              <a:t>Video</a:t>
            </a:r>
            <a:r>
              <a:rPr lang="en-US" dirty="0">
                <a:solidFill>
                  <a:schemeClr val="bg1"/>
                </a:solidFill>
              </a:rPr>
              <a:t>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br>
              <a:rPr lang="en-US" dirty="0"/>
            </a:br>
            <a:endParaRPr lang="en-US" dirty="0"/>
          </a:p>
          <a:p>
            <a:endParaRPr lang="en-US" u="sng" dirty="0">
              <a:hlinkClick r:id="rId4">
                <a:extLst>
                  <a:ext uri="{A12FA001-AC4F-418D-AE19-62706E023703}">
                    <ahyp:hlinkClr xmlns:ahyp="http://schemas.microsoft.com/office/drawing/2018/hyperlinkcolor" val="tx"/>
                  </a:ext>
                </a:extLst>
              </a:hlinkClick>
            </a:endParaRPr>
          </a:p>
          <a:p>
            <a:endParaRPr lang="en-US" u="sng" dirty="0">
              <a:hlinkClick r:id="rId4">
                <a:extLst>
                  <a:ext uri="{A12FA001-AC4F-418D-AE19-62706E023703}">
                    <ahyp:hlinkClr xmlns:ahyp="http://schemas.microsoft.com/office/drawing/2018/hyperlinkcolor" val="tx"/>
                  </a:ext>
                </a:extLst>
              </a:hlinkClick>
            </a:endParaRPr>
          </a:p>
          <a:p>
            <a:endParaRPr lang="en-US" u="sng" dirty="0">
              <a:hlinkClick r:id="rId4">
                <a:extLst>
                  <a:ext uri="{A12FA001-AC4F-418D-AE19-62706E023703}">
                    <ahyp:hlinkClr xmlns:ahyp="http://schemas.microsoft.com/office/drawing/2018/hyperlinkcolor" val="tx"/>
                  </a:ext>
                </a:extLst>
              </a:hlinkClick>
            </a:endParaRPr>
          </a:p>
          <a:p>
            <a:endParaRPr lang="en-US" u="sng" dirty="0">
              <a:hlinkClick r:id="rId4">
                <a:extLst>
                  <a:ext uri="{A12FA001-AC4F-418D-AE19-62706E023703}">
                    <ahyp:hlinkClr xmlns:ahyp="http://schemas.microsoft.com/office/drawing/2018/hyperlinkcolor" val="tx"/>
                  </a:ext>
                </a:extLst>
              </a:hlinkClick>
            </a:endParaRPr>
          </a:p>
          <a:p>
            <a:endParaRPr lang="en-US" u="sng" dirty="0">
              <a:hlinkClick r:id="rId4">
                <a:extLst>
                  <a:ext uri="{A12FA001-AC4F-418D-AE19-62706E023703}">
                    <ahyp:hlinkClr xmlns:ahyp="http://schemas.microsoft.com/office/drawing/2018/hyperlinkcolor" val="tx"/>
                  </a:ext>
                </a:extLst>
              </a:hlinkClick>
            </a:endParaRPr>
          </a:p>
          <a:p>
            <a:endParaRPr lang="en-US" u="sng" dirty="0">
              <a:solidFill>
                <a:schemeClr val="accent4">
                  <a:lumMod val="60000"/>
                  <a:lumOff val="40000"/>
                </a:schemeClr>
              </a:solidFill>
              <a:hlinkClick r:id="rId4">
                <a:extLst>
                  <a:ext uri="{A12FA001-AC4F-418D-AE19-62706E023703}">
                    <ahyp:hlinkClr xmlns:ahyp="http://schemas.microsoft.com/office/drawing/2018/hyperlinkcolor" val="tx"/>
                  </a:ext>
                </a:extLst>
              </a:hlinkClick>
            </a:endParaRPr>
          </a:p>
          <a:p>
            <a:r>
              <a:rPr lang="en-US" u="sng" dirty="0">
                <a:solidFill>
                  <a:schemeClr val="accent4">
                    <a:lumMod val="60000"/>
                    <a:lumOff val="40000"/>
                  </a:schemeClr>
                </a:solidFill>
                <a:hlinkClick r:id="rId4">
                  <a:extLst>
                    <a:ext uri="{A12FA001-AC4F-418D-AE19-62706E023703}">
                      <ahyp:hlinkClr xmlns:ahyp="http://schemas.microsoft.com/office/drawing/2018/hyperlinkcolor" val="tx"/>
                    </a:ext>
                  </a:extLst>
                </a:hlinkClick>
              </a:rPr>
              <a:t>https://www.youtube.com/watch?v=n_umVeme93U</a:t>
            </a:r>
            <a:endParaRPr lang="en-US" dirty="0">
              <a:solidFill>
                <a:schemeClr val="accent4">
                  <a:lumMod val="60000"/>
                  <a:lumOff val="40000"/>
                </a:schemeClr>
              </a:solidFill>
            </a:endParaRPr>
          </a:p>
          <a:p>
            <a:endParaRPr lang="en-US" dirty="0"/>
          </a:p>
        </p:txBody>
      </p:sp>
      <p:pic>
        <p:nvPicPr>
          <p:cNvPr id="8" name="Picture 7">
            <a:hlinkClick r:id="rId4"/>
            <a:extLst>
              <a:ext uri="{FF2B5EF4-FFF2-40B4-BE49-F238E27FC236}">
                <a16:creationId xmlns:a16="http://schemas.microsoft.com/office/drawing/2014/main" id="{879F4389-F559-8B47-B891-563D0AC7C251}"/>
              </a:ext>
            </a:extLst>
          </p:cNvPr>
          <p:cNvPicPr/>
          <p:nvPr/>
        </p:nvPicPr>
        <p:blipFill>
          <a:blip r:embed="rId5"/>
          <a:stretch>
            <a:fillRect/>
          </a:stretch>
        </p:blipFill>
        <p:spPr>
          <a:xfrm>
            <a:off x="3630935" y="1625600"/>
            <a:ext cx="5834797" cy="3488267"/>
          </a:xfrm>
          <a:prstGeom prst="rect">
            <a:avLst/>
          </a:prstGeom>
        </p:spPr>
      </p:pic>
    </p:spTree>
    <p:extLst>
      <p:ext uri="{BB962C8B-B14F-4D97-AF65-F5344CB8AC3E}">
        <p14:creationId xmlns:p14="http://schemas.microsoft.com/office/powerpoint/2010/main" val="324665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2" name="Rectangle 1"/>
          <p:cNvSpPr/>
          <p:nvPr/>
        </p:nvSpPr>
        <p:spPr>
          <a:xfrm>
            <a:off x="501805" y="293482"/>
            <a:ext cx="11485757" cy="62304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446206" y="185943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228850" y="740510"/>
            <a:ext cx="156640" cy="462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3185EB4-6B2F-2649-8D5C-0B2324A3A96C}"/>
              </a:ext>
            </a:extLst>
          </p:cNvPr>
          <p:cNvSpPr txBox="1"/>
          <p:nvPr/>
        </p:nvSpPr>
        <p:spPr>
          <a:xfrm>
            <a:off x="627567" y="1261890"/>
            <a:ext cx="11359995"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760F02D-B245-AC46-9C14-2341D418B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0621" y="5487359"/>
            <a:ext cx="1021237" cy="914400"/>
          </a:xfrm>
          <a:prstGeom prst="rect">
            <a:avLst/>
          </a:prstGeom>
        </p:spPr>
      </p:pic>
      <p:sp>
        <p:nvSpPr>
          <p:cNvPr id="4" name="TextBox 3">
            <a:extLst>
              <a:ext uri="{FF2B5EF4-FFF2-40B4-BE49-F238E27FC236}">
                <a16:creationId xmlns:a16="http://schemas.microsoft.com/office/drawing/2014/main" id="{62B3E5D7-47D5-5440-A6C5-B0EDBBF0DE32}"/>
              </a:ext>
            </a:extLst>
          </p:cNvPr>
          <p:cNvSpPr txBox="1"/>
          <p:nvPr/>
        </p:nvSpPr>
        <p:spPr>
          <a:xfrm>
            <a:off x="587655" y="452643"/>
            <a:ext cx="10910078" cy="5139869"/>
          </a:xfrm>
          <a:prstGeom prst="rect">
            <a:avLst/>
          </a:prstGeom>
          <a:noFill/>
        </p:spPr>
        <p:txBody>
          <a:bodyPr wrap="square" rtlCol="0">
            <a:spAutoFit/>
          </a:bodyPr>
          <a:lstStyle/>
          <a:p>
            <a:r>
              <a:rPr lang="en-US" b="1" dirty="0">
                <a:solidFill>
                  <a:schemeClr val="bg1"/>
                </a:solidFill>
              </a:rPr>
              <a:t>Re</a:t>
            </a:r>
            <a:r>
              <a:rPr lang="en-US" sz="2000" b="1" dirty="0">
                <a:solidFill>
                  <a:schemeClr val="bg1"/>
                </a:solidFill>
              </a:rPr>
              <a:t>flection and Discussion</a:t>
            </a:r>
            <a:br>
              <a:rPr lang="en-US" dirty="0">
                <a:solidFill>
                  <a:schemeClr val="bg1"/>
                </a:solidFill>
              </a:rPr>
            </a:br>
            <a:endParaRPr lang="en-US" dirty="0">
              <a:solidFill>
                <a:schemeClr val="bg1"/>
              </a:solidFill>
            </a:endParaRPr>
          </a:p>
          <a:p>
            <a:r>
              <a:rPr lang="en-US" dirty="0">
                <a:solidFill>
                  <a:schemeClr val="bg1"/>
                </a:solidFill>
              </a:rPr>
              <a:t>If you are participating as an individual, we urge you to follow-up these individual reflections with discussions on the phone or online with members of your faith community or your school, or with your family. Some of these questions can be answered by you and your family. Follow-up with others in your community to discuss how they are taking action. Once we are again able to meet as communities, you can discuss how we will respond communally. </a:t>
            </a:r>
          </a:p>
          <a:p>
            <a:r>
              <a:rPr lang="en-US" dirty="0">
                <a:solidFill>
                  <a:schemeClr val="bg1"/>
                </a:solidFill>
              </a:rPr>
              <a:t> </a:t>
            </a:r>
          </a:p>
          <a:p>
            <a:r>
              <a:rPr lang="en-US" dirty="0">
                <a:solidFill>
                  <a:schemeClr val="bg1"/>
                </a:solidFill>
              </a:rPr>
              <a:t> </a:t>
            </a:r>
          </a:p>
          <a:p>
            <a:r>
              <a:rPr lang="en-US" sz="2000" b="1" dirty="0">
                <a:solidFill>
                  <a:schemeClr val="bg1"/>
                </a:solidFill>
              </a:rPr>
              <a:t>Silent Reflection </a:t>
            </a:r>
            <a:br>
              <a:rPr lang="en-US" b="1" dirty="0">
                <a:solidFill>
                  <a:schemeClr val="bg1"/>
                </a:solidFill>
              </a:rPr>
            </a:br>
            <a:endParaRPr lang="en-US" dirty="0">
              <a:solidFill>
                <a:schemeClr val="bg1"/>
              </a:solidFill>
            </a:endParaRPr>
          </a:p>
          <a:p>
            <a:pPr marL="285750" lvl="0" indent="-285750">
              <a:buFont typeface="Arial" panose="020B0604020202020204" pitchFamily="34" charset="0"/>
              <a:buChar char="•"/>
            </a:pPr>
            <a:r>
              <a:rPr lang="en-US" dirty="0">
                <a:solidFill>
                  <a:schemeClr val="bg1"/>
                </a:solidFill>
              </a:rPr>
              <a:t>What impacted you most from the video? </a:t>
            </a:r>
          </a:p>
          <a:p>
            <a:pPr marL="285750" lvl="0" indent="-285750">
              <a:buFont typeface="Arial" panose="020B0604020202020204" pitchFamily="34" charset="0"/>
              <a:buChar char="•"/>
            </a:pPr>
            <a:r>
              <a:rPr lang="en-US" dirty="0">
                <a:solidFill>
                  <a:schemeClr val="bg1"/>
                </a:solidFill>
              </a:rPr>
              <a:t>Both the Environmental Protection Agency and the United Nations predict dire climate impacts. What more can I be doing to lessen the impacts? </a:t>
            </a:r>
          </a:p>
          <a:p>
            <a:pPr marL="285750" lvl="0" indent="-285750">
              <a:buFont typeface="Arial" panose="020B0604020202020204" pitchFamily="34" charset="0"/>
              <a:buChar char="•"/>
            </a:pPr>
            <a:r>
              <a:rPr lang="en-US" dirty="0">
                <a:solidFill>
                  <a:schemeClr val="bg1"/>
                </a:solidFill>
              </a:rPr>
              <a:t>Were you surprised that both Pope St. John Paul II and Pope Francis speak of the urgency of responsibility for the Earth?</a:t>
            </a:r>
          </a:p>
          <a:p>
            <a:pPr marL="285750" lvl="0" indent="-285750">
              <a:buFont typeface="Arial" panose="020B0604020202020204" pitchFamily="34" charset="0"/>
              <a:buChar char="•"/>
            </a:pPr>
            <a:r>
              <a:rPr lang="en-US" dirty="0">
                <a:solidFill>
                  <a:schemeClr val="bg1"/>
                </a:solidFill>
              </a:rPr>
              <a:t>If you met one of the young Catholics in the video, imagine your conversation. How would you respond to their calls for action? Write down some of the ways you would respond. </a:t>
            </a:r>
          </a:p>
        </p:txBody>
      </p:sp>
    </p:spTree>
    <p:extLst>
      <p:ext uri="{BB962C8B-B14F-4D97-AF65-F5344CB8AC3E}">
        <p14:creationId xmlns:p14="http://schemas.microsoft.com/office/powerpoint/2010/main" val="590818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2" name="Rectangle 1"/>
          <p:cNvSpPr/>
          <p:nvPr/>
        </p:nvSpPr>
        <p:spPr>
          <a:xfrm>
            <a:off x="501805" y="293482"/>
            <a:ext cx="11485757" cy="62304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446206" y="185943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228850" y="740510"/>
            <a:ext cx="156640" cy="462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3185EB4-6B2F-2649-8D5C-0B2324A3A96C}"/>
              </a:ext>
            </a:extLst>
          </p:cNvPr>
          <p:cNvSpPr txBox="1"/>
          <p:nvPr/>
        </p:nvSpPr>
        <p:spPr>
          <a:xfrm>
            <a:off x="564685" y="364001"/>
            <a:ext cx="11359995" cy="4893647"/>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rPr>
              <a:t>Discussion/Reflection questions </a:t>
            </a:r>
            <a:br>
              <a:rPr lang="en-US" sz="2400" b="1" dirty="0">
                <a:solidFill>
                  <a:schemeClr val="bg1"/>
                </a:solidFill>
                <a:latin typeface="Times New Roman" panose="02020603050405020304" pitchFamily="18" charset="0"/>
              </a:rPr>
            </a:br>
            <a:r>
              <a:rPr lang="en-US" sz="2400" dirty="0">
                <a:solidFill>
                  <a:schemeClr val="bg1"/>
                </a:solidFill>
                <a:latin typeface="Times New Roman" panose="02020603050405020304" pitchFamily="18" charset="0"/>
              </a:rPr>
              <a:t>You have listened to the readings and watched the video. </a:t>
            </a:r>
            <a:br>
              <a:rPr lang="en-US" sz="2400" dirty="0">
                <a:solidFill>
                  <a:schemeClr val="bg1"/>
                </a:solidFill>
                <a:latin typeface="Times New Roman" panose="02020603050405020304" pitchFamily="18" charset="0"/>
              </a:rPr>
            </a:br>
            <a:br>
              <a:rPr lang="en-US" sz="2400" dirty="0">
                <a:solidFill>
                  <a:schemeClr val="bg1"/>
                </a:solidFill>
                <a:latin typeface="Times New Roman" panose="02020603050405020304" pitchFamily="18" charset="0"/>
              </a:rPr>
            </a:br>
            <a:r>
              <a:rPr lang="en-US" sz="2400" dirty="0">
                <a:solidFill>
                  <a:schemeClr val="bg1"/>
                </a:solidFill>
                <a:latin typeface="Times New Roman" panose="02020603050405020304" pitchFamily="18" charset="0"/>
              </a:rPr>
              <a:t>1) What can you (and/or your community) do to become </a:t>
            </a:r>
            <a:r>
              <a:rPr lang="en-US" sz="2400" b="1" dirty="0">
                <a:solidFill>
                  <a:schemeClr val="bg1"/>
                </a:solidFill>
                <a:latin typeface="Times New Roman" panose="02020603050405020304" pitchFamily="18" charset="0"/>
              </a:rPr>
              <a:t>doers</a:t>
            </a:r>
            <a:r>
              <a:rPr lang="en-US" sz="2400" dirty="0">
                <a:solidFill>
                  <a:schemeClr val="bg1"/>
                </a:solidFill>
                <a:latin typeface="Times New Roman" panose="02020603050405020304" pitchFamily="18" charset="0"/>
              </a:rPr>
              <a:t> </a:t>
            </a:r>
            <a:r>
              <a:rPr lang="en-US" sz="2400" b="1" dirty="0">
                <a:solidFill>
                  <a:schemeClr val="bg1"/>
                </a:solidFill>
                <a:latin typeface="Times New Roman" panose="02020603050405020304" pitchFamily="18" charset="0"/>
              </a:rPr>
              <a:t>and not just “hearers”</a:t>
            </a:r>
            <a:r>
              <a:rPr lang="en-US" sz="2400" dirty="0">
                <a:solidFill>
                  <a:schemeClr val="bg1"/>
                </a:solidFill>
                <a:latin typeface="Times New Roman" panose="02020603050405020304" pitchFamily="18" charset="0"/>
              </a:rPr>
              <a:t>? </a:t>
            </a:r>
            <a:br>
              <a:rPr lang="en-US" sz="2400" dirty="0">
                <a:solidFill>
                  <a:schemeClr val="bg1"/>
                </a:solidFill>
                <a:latin typeface="Times New Roman" panose="02020603050405020304" pitchFamily="18" charset="0"/>
              </a:rPr>
            </a:br>
            <a:endParaRPr lang="en-US" sz="2400" dirty="0">
              <a:solidFill>
                <a:schemeClr val="bg1"/>
              </a:solidFill>
              <a:latin typeface="Times New Roman" panose="02020603050405020304" pitchFamily="18" charset="0"/>
            </a:endParaRPr>
          </a:p>
          <a:p>
            <a:r>
              <a:rPr lang="en-US" sz="2400" dirty="0">
                <a:solidFill>
                  <a:schemeClr val="bg1"/>
                </a:solidFill>
                <a:latin typeface="Times New Roman" panose="02020603050405020304" pitchFamily="18" charset="0"/>
              </a:rPr>
              <a:t>2) How could you (and/or your community) respond to the Holy Father’s urgent appeal for dialogue and action? </a:t>
            </a:r>
            <a:br>
              <a:rPr lang="en-US" sz="2400" dirty="0">
                <a:solidFill>
                  <a:schemeClr val="bg1"/>
                </a:solidFill>
                <a:latin typeface="Times New Roman" panose="02020603050405020304" pitchFamily="18" charset="0"/>
              </a:rPr>
            </a:br>
            <a:endParaRPr lang="en-US" sz="2400" dirty="0">
              <a:solidFill>
                <a:schemeClr val="bg1"/>
              </a:solidFill>
              <a:latin typeface="Times New Roman" panose="02020603050405020304" pitchFamily="18" charset="0"/>
            </a:endParaRPr>
          </a:p>
          <a:p>
            <a:r>
              <a:rPr lang="en-US" sz="2400" dirty="0">
                <a:solidFill>
                  <a:schemeClr val="bg1"/>
                </a:solidFill>
                <a:latin typeface="Times New Roman" panose="02020603050405020304" pitchFamily="18" charset="0"/>
              </a:rPr>
              <a:t>3) What actions could you and (or your community) undertake to lessen the projected impact on creation and our most vulnerable brothers and sisters? If you and your community have already taken action(s), what more can you do? Write down possible future actions that your community could undertake. Think about calling your friends, fellow parishioners, schoolmates, colleagues and discuss future actions. </a:t>
            </a:r>
          </a:p>
        </p:txBody>
      </p:sp>
      <p:pic>
        <p:nvPicPr>
          <p:cNvPr id="6" name="Picture 5">
            <a:extLst>
              <a:ext uri="{FF2B5EF4-FFF2-40B4-BE49-F238E27FC236}">
                <a16:creationId xmlns:a16="http://schemas.microsoft.com/office/drawing/2014/main" id="{D760F02D-B245-AC46-9C14-2341D418B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2681" y="5328166"/>
            <a:ext cx="1021237" cy="914400"/>
          </a:xfrm>
          <a:prstGeom prst="rect">
            <a:avLst/>
          </a:prstGeom>
        </p:spPr>
      </p:pic>
    </p:spTree>
    <p:extLst>
      <p:ext uri="{BB962C8B-B14F-4D97-AF65-F5344CB8AC3E}">
        <p14:creationId xmlns:p14="http://schemas.microsoft.com/office/powerpoint/2010/main" val="3195164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2" name="Rectangle 1"/>
          <p:cNvSpPr/>
          <p:nvPr/>
        </p:nvSpPr>
        <p:spPr>
          <a:xfrm>
            <a:off x="501805" y="293482"/>
            <a:ext cx="11485757" cy="62304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446206" y="185943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228850" y="740510"/>
            <a:ext cx="156640" cy="462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3185EB4-6B2F-2649-8D5C-0B2324A3A96C}"/>
              </a:ext>
            </a:extLst>
          </p:cNvPr>
          <p:cNvSpPr txBox="1"/>
          <p:nvPr/>
        </p:nvSpPr>
        <p:spPr>
          <a:xfrm>
            <a:off x="733399" y="585888"/>
            <a:ext cx="10429900" cy="3046988"/>
          </a:xfrm>
          <a:prstGeom prst="rect">
            <a:avLst/>
          </a:prstGeom>
          <a:noFill/>
        </p:spPr>
        <p:txBody>
          <a:bodyPr wrap="square" rtlCol="0">
            <a:spAutoFit/>
          </a:bodyPr>
          <a:lstStyle/>
          <a:p>
            <a:r>
              <a:rPr lang="en-US" sz="2400" b="1" dirty="0">
                <a:solidFill>
                  <a:schemeClr val="bg1"/>
                </a:solidFill>
              </a:rPr>
              <a:t>Possible Actions:</a:t>
            </a:r>
            <a:br>
              <a:rPr lang="en-US" sz="2400" b="1" dirty="0">
                <a:solidFill>
                  <a:schemeClr val="bg1"/>
                </a:solidFill>
              </a:rPr>
            </a:br>
            <a:endParaRPr lang="en-US" sz="2400" dirty="0">
              <a:solidFill>
                <a:schemeClr val="bg1"/>
              </a:solidFill>
            </a:endParaRPr>
          </a:p>
          <a:p>
            <a:r>
              <a:rPr lang="en-US" sz="2400" dirty="0">
                <a:solidFill>
                  <a:schemeClr val="bg1"/>
                </a:solidFill>
              </a:rPr>
              <a:t>Look at this list of possible climate actions you might consider taking as an individual and/or as a community.  These actions can help lower your carbon footprint or make yourself and others aware of climate vulnerabilities. Feel free to add your own ideas. To get more information (and links to resources) for each of these actions go to</a:t>
            </a:r>
            <a:r>
              <a:rPr lang="en-US" sz="2400" b="1" dirty="0">
                <a:solidFill>
                  <a:schemeClr val="bg1"/>
                </a:solidFill>
              </a:rPr>
              <a:t> </a:t>
            </a:r>
            <a:r>
              <a:rPr lang="en-US" sz="2400" b="1" u="sng"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https://catholicclimatecovenant.org/files/2020_Climate_Action_Pledges.pdf</a:t>
            </a:r>
            <a:endParaRPr lang="en-US" sz="2400" dirty="0">
              <a:solidFill>
                <a:schemeClr val="accent4">
                  <a:lumMod val="60000"/>
                  <a:lumOff val="40000"/>
                </a:schemeClr>
              </a:solidFill>
            </a:endParaRPr>
          </a:p>
        </p:txBody>
      </p:sp>
      <p:pic>
        <p:nvPicPr>
          <p:cNvPr id="6" name="Picture 5">
            <a:extLst>
              <a:ext uri="{FF2B5EF4-FFF2-40B4-BE49-F238E27FC236}">
                <a16:creationId xmlns:a16="http://schemas.microsoft.com/office/drawing/2014/main" id="{D760F02D-B245-AC46-9C14-2341D418BE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2681" y="5328166"/>
            <a:ext cx="1021237" cy="914400"/>
          </a:xfrm>
          <a:prstGeom prst="rect">
            <a:avLst/>
          </a:prstGeom>
        </p:spPr>
      </p:pic>
      <p:pic>
        <p:nvPicPr>
          <p:cNvPr id="9" name="Picture 8">
            <a:extLst>
              <a:ext uri="{FF2B5EF4-FFF2-40B4-BE49-F238E27FC236}">
                <a16:creationId xmlns:a16="http://schemas.microsoft.com/office/drawing/2014/main" id="{A814027F-72F6-2846-868E-BF6DFB75A1A5}"/>
              </a:ext>
            </a:extLst>
          </p:cNvPr>
          <p:cNvPicPr>
            <a:picLocks noChangeAspect="1"/>
          </p:cNvPicPr>
          <p:nvPr/>
        </p:nvPicPr>
        <p:blipFill>
          <a:blip r:embed="rId5"/>
          <a:stretch>
            <a:fillRect/>
          </a:stretch>
        </p:blipFill>
        <p:spPr>
          <a:xfrm>
            <a:off x="4434417" y="3885404"/>
            <a:ext cx="3492500" cy="2324100"/>
          </a:xfrm>
          <a:prstGeom prst="rect">
            <a:avLst/>
          </a:prstGeom>
        </p:spPr>
      </p:pic>
    </p:spTree>
    <p:extLst>
      <p:ext uri="{BB962C8B-B14F-4D97-AF65-F5344CB8AC3E}">
        <p14:creationId xmlns:p14="http://schemas.microsoft.com/office/powerpoint/2010/main" val="2126034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2" name="Rectangle 1"/>
          <p:cNvSpPr/>
          <p:nvPr/>
        </p:nvSpPr>
        <p:spPr>
          <a:xfrm>
            <a:off x="501805" y="293482"/>
            <a:ext cx="11485757" cy="62304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446206" y="185943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228850" y="740510"/>
            <a:ext cx="156640" cy="462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3185EB4-6B2F-2649-8D5C-0B2324A3A96C}"/>
              </a:ext>
            </a:extLst>
          </p:cNvPr>
          <p:cNvSpPr txBox="1"/>
          <p:nvPr/>
        </p:nvSpPr>
        <p:spPr>
          <a:xfrm>
            <a:off x="5515829" y="293482"/>
            <a:ext cx="6471733" cy="5878532"/>
          </a:xfrm>
          <a:prstGeom prst="rect">
            <a:avLst/>
          </a:prstGeom>
          <a:noFill/>
        </p:spPr>
        <p:txBody>
          <a:bodyPr wrap="square" rtlCol="0">
            <a:spAutoFit/>
          </a:bodyPr>
          <a:lstStyle/>
          <a:p>
            <a:pPr lvl="0"/>
            <a:endParaRPr lang="en-US" sz="1200" dirty="0">
              <a:solidFill>
                <a:schemeClr val="bg1"/>
              </a:solidFill>
            </a:endParaRPr>
          </a:p>
          <a:p>
            <a:pPr lvl="0"/>
            <a:endParaRPr lang="en-US" sz="1400" dirty="0">
              <a:solidFill>
                <a:schemeClr val="bg1"/>
              </a:solidFill>
            </a:endParaRPr>
          </a:p>
          <a:p>
            <a:pPr marL="285750" lvl="0" indent="-285750">
              <a:buFont typeface="Arial" panose="020B0604020202020204" pitchFamily="34" charset="0"/>
              <a:buChar char="•"/>
            </a:pPr>
            <a:r>
              <a:rPr lang="en-US" sz="1400" dirty="0">
                <a:solidFill>
                  <a:schemeClr val="bg1"/>
                </a:solidFill>
              </a:rPr>
              <a:t>Calculate my carbon footprint and commit to reduce it by at least 10% in 2020</a:t>
            </a:r>
          </a:p>
          <a:p>
            <a:pPr marL="285750" lvl="0" indent="-285750">
              <a:buFont typeface="Arial" panose="020B0604020202020204" pitchFamily="34" charset="0"/>
              <a:buChar char="•"/>
            </a:pPr>
            <a:r>
              <a:rPr lang="en-US" sz="1400" dirty="0">
                <a:solidFill>
                  <a:schemeClr val="bg1"/>
                </a:solidFill>
              </a:rPr>
              <a:t>Refuse disposable plastic bottles, bags, straws, cutlery and cups!  Say NO to single-use plastic.</a:t>
            </a:r>
          </a:p>
          <a:p>
            <a:pPr marL="285750" lvl="0" indent="-285750">
              <a:buFont typeface="Arial" panose="020B0604020202020204" pitchFamily="34" charset="0"/>
              <a:buChar char="•"/>
            </a:pPr>
            <a:r>
              <a:rPr lang="en-US" sz="1400" dirty="0">
                <a:solidFill>
                  <a:schemeClr val="bg1"/>
                </a:solidFill>
              </a:rPr>
              <a:t>Walk, cycle, carpool, or use public transport </a:t>
            </a:r>
          </a:p>
          <a:p>
            <a:pPr marL="285750" lvl="0" indent="-285750">
              <a:buFont typeface="Arial" panose="020B0604020202020204" pitchFamily="34" charset="0"/>
              <a:buChar char="•"/>
            </a:pPr>
            <a:r>
              <a:rPr lang="en-US" sz="1400" dirty="0">
                <a:solidFill>
                  <a:schemeClr val="bg1"/>
                </a:solidFill>
              </a:rPr>
              <a:t>Plant pollinator-friendly flowers and spread wildflower seeds. </a:t>
            </a:r>
          </a:p>
          <a:p>
            <a:pPr marL="285750" lvl="0" indent="-285750">
              <a:buFont typeface="Arial" panose="020B0604020202020204" pitchFamily="34" charset="0"/>
              <a:buChar char="•"/>
            </a:pPr>
            <a:r>
              <a:rPr lang="en-US" sz="1400" dirty="0">
                <a:solidFill>
                  <a:schemeClr val="bg1"/>
                </a:solidFill>
              </a:rPr>
              <a:t>Switch to renewable energy</a:t>
            </a:r>
          </a:p>
          <a:p>
            <a:pPr marL="285750" lvl="0" indent="-285750">
              <a:buFont typeface="Arial" panose="020B0604020202020204" pitchFamily="34" charset="0"/>
              <a:buChar char="•"/>
            </a:pPr>
            <a:r>
              <a:rPr lang="en-US" sz="1400" dirty="0">
                <a:solidFill>
                  <a:schemeClr val="bg1"/>
                </a:solidFill>
              </a:rPr>
              <a:t>Go meatless on Mondays and/or Fridays (at least)</a:t>
            </a:r>
          </a:p>
          <a:p>
            <a:pPr marL="285750" lvl="0" indent="-285750">
              <a:buFont typeface="Arial" panose="020B0604020202020204" pitchFamily="34" charset="0"/>
              <a:buChar char="•"/>
            </a:pPr>
            <a:r>
              <a:rPr lang="en-US" sz="1400" dirty="0">
                <a:solidFill>
                  <a:schemeClr val="bg1"/>
                </a:solidFill>
              </a:rPr>
              <a:t>Reuse, recycle, lower my consumption of resources</a:t>
            </a:r>
          </a:p>
          <a:p>
            <a:pPr marL="285750" lvl="0" indent="-285750">
              <a:buFont typeface="Arial" panose="020B0604020202020204" pitchFamily="34" charset="0"/>
              <a:buChar char="•"/>
            </a:pPr>
            <a:r>
              <a:rPr lang="en-US" sz="1400" dirty="0">
                <a:solidFill>
                  <a:schemeClr val="bg1"/>
                </a:solidFill>
              </a:rPr>
              <a:t>Use less water</a:t>
            </a:r>
          </a:p>
          <a:p>
            <a:pPr marL="285750" lvl="0" indent="-285750">
              <a:buFont typeface="Arial" panose="020B0604020202020204" pitchFamily="34" charset="0"/>
              <a:buChar char="•"/>
            </a:pPr>
            <a:r>
              <a:rPr lang="en-US" sz="1400" dirty="0">
                <a:solidFill>
                  <a:schemeClr val="bg1"/>
                </a:solidFill>
              </a:rPr>
              <a:t>Speak to my elected officials about climate change</a:t>
            </a:r>
          </a:p>
          <a:p>
            <a:pPr marL="285750" lvl="0" indent="-285750">
              <a:buFont typeface="Arial" panose="020B0604020202020204" pitchFamily="34" charset="0"/>
              <a:buChar char="•"/>
            </a:pPr>
            <a:r>
              <a:rPr lang="en-US" sz="1400" dirty="0">
                <a:solidFill>
                  <a:schemeClr val="bg1"/>
                </a:solidFill>
              </a:rPr>
              <a:t>Fly less and offset travel when possible </a:t>
            </a:r>
          </a:p>
          <a:p>
            <a:pPr marL="285750" lvl="0" indent="-285750">
              <a:buFont typeface="Arial" panose="020B0604020202020204" pitchFamily="34" charset="0"/>
              <a:buChar char="•"/>
            </a:pPr>
            <a:r>
              <a:rPr lang="en-US" sz="1400" dirty="0">
                <a:solidFill>
                  <a:schemeClr val="bg1"/>
                </a:solidFill>
              </a:rPr>
              <a:t>Plant at least two trees in 2020 </a:t>
            </a:r>
          </a:p>
          <a:p>
            <a:pPr marL="285750" lvl="0" indent="-285750">
              <a:buFont typeface="Arial" panose="020B0604020202020204" pitchFamily="34" charset="0"/>
              <a:buChar char="•"/>
            </a:pPr>
            <a:r>
              <a:rPr lang="en-US" sz="1400" dirty="0">
                <a:solidFill>
                  <a:schemeClr val="bg1"/>
                </a:solidFill>
              </a:rPr>
              <a:t>Wash clothes in cold water and hang-dry clothes</a:t>
            </a:r>
          </a:p>
          <a:p>
            <a:pPr marL="285750" lvl="0" indent="-285750">
              <a:buFont typeface="Arial" panose="020B0604020202020204" pitchFamily="34" charset="0"/>
              <a:buChar char="•"/>
            </a:pPr>
            <a:r>
              <a:rPr lang="en-US" sz="1400" dirty="0">
                <a:solidFill>
                  <a:schemeClr val="bg1"/>
                </a:solidFill>
              </a:rPr>
              <a:t>Install a programmable thermostat</a:t>
            </a:r>
          </a:p>
          <a:p>
            <a:pPr marL="285750" lvl="0" indent="-285750">
              <a:buFont typeface="Arial" panose="020B0604020202020204" pitchFamily="34" charset="0"/>
              <a:buChar char="•"/>
            </a:pPr>
            <a:r>
              <a:rPr lang="en-US" sz="1400" dirty="0">
                <a:solidFill>
                  <a:schemeClr val="bg1"/>
                </a:solidFill>
              </a:rPr>
              <a:t>Replace appliances with Energy Star-rated ones</a:t>
            </a:r>
          </a:p>
          <a:p>
            <a:pPr marL="285750" lvl="0" indent="-285750">
              <a:buFont typeface="Arial" panose="020B0604020202020204" pitchFamily="34" charset="0"/>
              <a:buChar char="•"/>
            </a:pPr>
            <a:r>
              <a:rPr lang="en-US" sz="1400" dirty="0">
                <a:solidFill>
                  <a:schemeClr val="bg1"/>
                </a:solidFill>
              </a:rPr>
              <a:t>Replace incandescent and compact fluorescent lights with LED lights</a:t>
            </a:r>
          </a:p>
          <a:p>
            <a:pPr marL="285750" lvl="0" indent="-285750">
              <a:buFont typeface="Arial" panose="020B0604020202020204" pitchFamily="34" charset="0"/>
              <a:buChar char="•"/>
            </a:pPr>
            <a:r>
              <a:rPr lang="en-US" sz="1400" dirty="0">
                <a:solidFill>
                  <a:schemeClr val="bg1"/>
                </a:solidFill>
              </a:rPr>
              <a:t>Reduce my food waste</a:t>
            </a:r>
          </a:p>
          <a:p>
            <a:pPr marL="285750" lvl="0" indent="-285750">
              <a:buFont typeface="Arial" panose="020B0604020202020204" pitchFamily="34" charset="0"/>
              <a:buChar char="•"/>
            </a:pPr>
            <a:r>
              <a:rPr lang="en-US" sz="1400" dirty="0">
                <a:solidFill>
                  <a:schemeClr val="bg1"/>
                </a:solidFill>
              </a:rPr>
              <a:t>Compost leaves and food waste</a:t>
            </a:r>
          </a:p>
          <a:p>
            <a:pPr marL="285750" lvl="0" indent="-285750">
              <a:buFont typeface="Arial" panose="020B0604020202020204" pitchFamily="34" charset="0"/>
              <a:buChar char="•"/>
            </a:pPr>
            <a:r>
              <a:rPr lang="en-US" sz="1400" dirty="0">
                <a:solidFill>
                  <a:schemeClr val="bg1"/>
                </a:solidFill>
              </a:rPr>
              <a:t>Start conversations about climate change with family and friends </a:t>
            </a:r>
          </a:p>
          <a:p>
            <a:pPr marL="285750" lvl="0" indent="-285750">
              <a:buFont typeface="Arial" panose="020B0604020202020204" pitchFamily="34" charset="0"/>
              <a:buChar char="•"/>
            </a:pPr>
            <a:r>
              <a:rPr lang="en-US" sz="1400" dirty="0">
                <a:solidFill>
                  <a:schemeClr val="bg1"/>
                </a:solidFill>
              </a:rPr>
              <a:t>Support youth-led climate movements</a:t>
            </a:r>
          </a:p>
          <a:p>
            <a:pPr marL="285750" lvl="0" indent="-285750">
              <a:buFont typeface="Arial" panose="020B0604020202020204" pitchFamily="34" charset="0"/>
              <a:buChar char="•"/>
            </a:pPr>
            <a:r>
              <a:rPr lang="en-US" sz="1400" dirty="0">
                <a:solidFill>
                  <a:schemeClr val="bg1"/>
                </a:solidFill>
              </a:rPr>
              <a:t>Start/join a Creation Care Team in my parish or school</a:t>
            </a:r>
          </a:p>
          <a:p>
            <a:pPr marL="285750" lvl="0" indent="-285750">
              <a:buFont typeface="Arial" panose="020B0604020202020204" pitchFamily="34" charset="0"/>
              <a:buChar char="•"/>
            </a:pPr>
            <a:r>
              <a:rPr lang="en-US" sz="1400" dirty="0">
                <a:solidFill>
                  <a:schemeClr val="bg1"/>
                </a:solidFill>
              </a:rPr>
              <a:t>Begin conversations about climate change with family and friends </a:t>
            </a:r>
          </a:p>
          <a:p>
            <a:pPr marL="285750" lvl="0" indent="-285750">
              <a:buFont typeface="Arial" panose="020B0604020202020204" pitchFamily="34" charset="0"/>
              <a:buChar char="•"/>
            </a:pPr>
            <a:r>
              <a:rPr lang="en-US" sz="1400" dirty="0">
                <a:solidFill>
                  <a:schemeClr val="bg1"/>
                </a:solidFill>
              </a:rPr>
              <a:t>Pray for our common home and all Earth protectors</a:t>
            </a:r>
          </a:p>
          <a:p>
            <a:pPr marL="285750" lvl="0" indent="-285750">
              <a:buFont typeface="Arial" panose="020B0604020202020204" pitchFamily="34" charset="0"/>
              <a:buChar char="•"/>
            </a:pPr>
            <a:r>
              <a:rPr lang="en-US" sz="1400" dirty="0">
                <a:solidFill>
                  <a:schemeClr val="bg1"/>
                </a:solidFill>
              </a:rPr>
              <a:t>Participate in public witness events that lift up care for creation.</a:t>
            </a:r>
          </a:p>
          <a:p>
            <a:pPr marL="285750" lvl="0" indent="-285750">
              <a:buFont typeface="Arial" panose="020B0604020202020204" pitchFamily="34" charset="0"/>
              <a:buChar char="•"/>
            </a:pPr>
            <a:r>
              <a:rPr lang="en-US" sz="1400" dirty="0">
                <a:solidFill>
                  <a:schemeClr val="bg1"/>
                </a:solidFill>
              </a:rPr>
              <a:t>Other (name it)</a:t>
            </a:r>
          </a:p>
        </p:txBody>
      </p:sp>
      <p:pic>
        <p:nvPicPr>
          <p:cNvPr id="6" name="Picture 5">
            <a:extLst>
              <a:ext uri="{FF2B5EF4-FFF2-40B4-BE49-F238E27FC236}">
                <a16:creationId xmlns:a16="http://schemas.microsoft.com/office/drawing/2014/main" id="{D760F02D-B245-AC46-9C14-2341D418B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2681" y="5328166"/>
            <a:ext cx="1021237" cy="914400"/>
          </a:xfrm>
          <a:prstGeom prst="rect">
            <a:avLst/>
          </a:prstGeom>
        </p:spPr>
      </p:pic>
      <p:sp>
        <p:nvSpPr>
          <p:cNvPr id="4" name="TextBox 3">
            <a:extLst>
              <a:ext uri="{FF2B5EF4-FFF2-40B4-BE49-F238E27FC236}">
                <a16:creationId xmlns:a16="http://schemas.microsoft.com/office/drawing/2014/main" id="{657258E4-A574-854B-B27F-B779C0EE2499}"/>
              </a:ext>
            </a:extLst>
          </p:cNvPr>
          <p:cNvSpPr txBox="1"/>
          <p:nvPr/>
        </p:nvSpPr>
        <p:spPr>
          <a:xfrm>
            <a:off x="669541" y="1377369"/>
            <a:ext cx="4846288" cy="4062651"/>
          </a:xfrm>
          <a:prstGeom prst="rect">
            <a:avLst/>
          </a:prstGeom>
          <a:noFill/>
        </p:spPr>
        <p:txBody>
          <a:bodyPr wrap="square" rtlCol="0">
            <a:spAutoFit/>
          </a:bodyPr>
          <a:lstStyle/>
          <a:p>
            <a:r>
              <a:rPr lang="en-US" sz="2000" b="1" u="sng" dirty="0">
                <a:solidFill>
                  <a:schemeClr val="bg1"/>
                </a:solidFill>
              </a:rPr>
              <a:t>Possible Actions:</a:t>
            </a:r>
            <a:br>
              <a:rPr lang="en-US" sz="2000" b="1" u="sng" dirty="0">
                <a:solidFill>
                  <a:schemeClr val="bg1"/>
                </a:solidFill>
              </a:rPr>
            </a:br>
            <a:endParaRPr lang="en-US" sz="2000" b="1" u="sng" dirty="0">
              <a:solidFill>
                <a:schemeClr val="bg1"/>
              </a:solidFill>
            </a:endParaRPr>
          </a:p>
          <a:p>
            <a:r>
              <a:rPr lang="en-US" sz="2000" dirty="0">
                <a:solidFill>
                  <a:schemeClr val="bg1"/>
                </a:solidFill>
              </a:rPr>
              <a:t>Look at this list of possible climate actions you might consider taking as an individual and/or as a community.  These actions can help lower your carbon footprint or make yourself and others aware of climate vulnerabilities. Feel free to add your own ideas. To get more information (and links to resources) for each of these actions go to</a:t>
            </a:r>
            <a:r>
              <a:rPr lang="en-US" sz="2000" b="1" dirty="0">
                <a:solidFill>
                  <a:schemeClr val="bg1"/>
                </a:solidFill>
              </a:rPr>
              <a:t> </a:t>
            </a:r>
            <a:r>
              <a:rPr lang="en-US" sz="2000" b="1" u="sng" dirty="0">
                <a:solidFill>
                  <a:schemeClr val="accent4">
                    <a:lumMod val="60000"/>
                    <a:lumOff val="40000"/>
                  </a:schemeClr>
                </a:solidFill>
                <a:hlinkClick r:id="rId4">
                  <a:extLst>
                    <a:ext uri="{A12FA001-AC4F-418D-AE19-62706E023703}">
                      <ahyp:hlinkClr xmlns:ahyp="http://schemas.microsoft.com/office/drawing/2018/hyperlinkcolor" val="tx"/>
                    </a:ext>
                  </a:extLst>
                </a:hlinkClick>
              </a:rPr>
              <a:t>https://catholicclimatecovenant.org/files/2020_Climate_Action_Pledges.pdf</a:t>
            </a:r>
            <a:endParaRPr lang="en-US" sz="2000" dirty="0">
              <a:solidFill>
                <a:schemeClr val="accent4">
                  <a:lumMod val="60000"/>
                  <a:lumOff val="40000"/>
                </a:schemeClr>
              </a:solidFill>
            </a:endParaRPr>
          </a:p>
          <a:p>
            <a:endParaRPr lang="en-US" dirty="0"/>
          </a:p>
        </p:txBody>
      </p:sp>
    </p:spTree>
    <p:extLst>
      <p:ext uri="{BB962C8B-B14F-4D97-AF65-F5344CB8AC3E}">
        <p14:creationId xmlns:p14="http://schemas.microsoft.com/office/powerpoint/2010/main" val="2676005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2" name="Rectangle 1"/>
          <p:cNvSpPr/>
          <p:nvPr/>
        </p:nvSpPr>
        <p:spPr>
          <a:xfrm>
            <a:off x="501805" y="293482"/>
            <a:ext cx="11485757" cy="62304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446206" y="185943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228850" y="740510"/>
            <a:ext cx="156640" cy="462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3185EB4-6B2F-2649-8D5C-0B2324A3A96C}"/>
              </a:ext>
            </a:extLst>
          </p:cNvPr>
          <p:cNvSpPr txBox="1"/>
          <p:nvPr/>
        </p:nvSpPr>
        <p:spPr>
          <a:xfrm>
            <a:off x="864635" y="971549"/>
            <a:ext cx="10158965" cy="5078313"/>
          </a:xfrm>
          <a:prstGeom prst="rect">
            <a:avLst/>
          </a:prstGeom>
          <a:noFill/>
        </p:spPr>
        <p:txBody>
          <a:bodyPr wrap="square" rtlCol="0">
            <a:spAutoFit/>
          </a:bodyPr>
          <a:lstStyle/>
          <a:p>
            <a:r>
              <a:rPr lang="en-US" sz="2400" b="1" dirty="0">
                <a:solidFill>
                  <a:schemeClr val="bg1"/>
                </a:solidFill>
              </a:rPr>
              <a:t>Make a pledge of how you will take climate action in 2020.</a:t>
            </a:r>
          </a:p>
          <a:p>
            <a:br>
              <a:rPr lang="en-US" sz="2000" b="1" dirty="0">
                <a:solidFill>
                  <a:schemeClr val="bg1"/>
                </a:solidFill>
              </a:rPr>
            </a:br>
            <a:r>
              <a:rPr lang="en-US" sz="2000" dirty="0">
                <a:solidFill>
                  <a:schemeClr val="bg1"/>
                </a:solidFill>
              </a:rPr>
              <a:t>Your Pledge:  My 2020 climate action pledge is ______________________________ (fill in the blank) </a:t>
            </a:r>
          </a:p>
          <a:p>
            <a:br>
              <a:rPr lang="en-US" sz="2000" b="1" i="1" dirty="0">
                <a:solidFill>
                  <a:schemeClr val="bg1"/>
                </a:solidFill>
              </a:rPr>
            </a:br>
            <a:r>
              <a:rPr lang="en-US" sz="2000" b="1" dirty="0">
                <a:solidFill>
                  <a:schemeClr val="bg1"/>
                </a:solidFill>
              </a:rPr>
              <a:t>As you make your 2020 Climate Pledge(s)</a:t>
            </a:r>
            <a:r>
              <a:rPr lang="en-US" sz="2000" dirty="0">
                <a:solidFill>
                  <a:schemeClr val="bg1"/>
                </a:solidFill>
              </a:rPr>
              <a:t>, </a:t>
            </a:r>
            <a:r>
              <a:rPr lang="en-US" sz="2000" b="1" dirty="0">
                <a:solidFill>
                  <a:schemeClr val="bg1"/>
                </a:solidFill>
              </a:rPr>
              <a:t>please</a:t>
            </a:r>
            <a:r>
              <a:rPr lang="en-US" sz="2000" dirty="0">
                <a:solidFill>
                  <a:schemeClr val="bg1"/>
                </a:solidFill>
              </a:rPr>
              <a:t> </a:t>
            </a:r>
            <a:r>
              <a:rPr lang="en-US" sz="2000" b="1" dirty="0">
                <a:solidFill>
                  <a:schemeClr val="bg1"/>
                </a:solidFill>
              </a:rPr>
              <a:t>pray:</a:t>
            </a:r>
            <a:r>
              <a:rPr lang="en-US" sz="2000" b="1" i="1" dirty="0">
                <a:solidFill>
                  <a:schemeClr val="bg1"/>
                </a:solidFill>
              </a:rPr>
              <a:t> </a:t>
            </a:r>
            <a:br>
              <a:rPr lang="en-US" sz="2000" b="1" i="1" dirty="0">
                <a:solidFill>
                  <a:schemeClr val="bg1"/>
                </a:solidFill>
              </a:rPr>
            </a:br>
            <a:r>
              <a:rPr lang="en-US" sz="2000" dirty="0">
                <a:solidFill>
                  <a:schemeClr val="bg1"/>
                </a:solidFill>
              </a:rPr>
              <a:t>Creator God, grant us the wisdom to better care for the earth.</a:t>
            </a:r>
          </a:p>
          <a:p>
            <a:r>
              <a:rPr lang="en-US" sz="2000" dirty="0">
                <a:solidFill>
                  <a:schemeClr val="bg1"/>
                </a:solidFill>
              </a:rPr>
              <a:t>Help us to act now for the good of future generations and all your creatures.</a:t>
            </a:r>
            <a:br>
              <a:rPr lang="en-US" sz="2000" dirty="0">
                <a:solidFill>
                  <a:schemeClr val="bg1"/>
                </a:solidFill>
              </a:rPr>
            </a:br>
            <a:r>
              <a:rPr lang="en-US" sz="2000" dirty="0">
                <a:solidFill>
                  <a:schemeClr val="bg1"/>
                </a:solidFill>
              </a:rPr>
              <a:t>Help us to become instruments of a new creation,</a:t>
            </a:r>
            <a:br>
              <a:rPr lang="en-US" sz="2000" dirty="0">
                <a:solidFill>
                  <a:schemeClr val="bg1"/>
                </a:solidFill>
              </a:rPr>
            </a:br>
            <a:r>
              <a:rPr lang="en-US" sz="2000" dirty="0">
                <a:solidFill>
                  <a:schemeClr val="bg1"/>
                </a:solidFill>
              </a:rPr>
              <a:t>Founded on the covenant of your love</a:t>
            </a:r>
            <a:r>
              <a:rPr lang="en-US" sz="2000" b="1" i="1" dirty="0">
                <a:solidFill>
                  <a:schemeClr val="bg1"/>
                </a:solidFill>
              </a:rPr>
              <a:t>.</a:t>
            </a:r>
            <a:endParaRPr lang="en-US" sz="2000" dirty="0">
              <a:solidFill>
                <a:schemeClr val="bg1"/>
              </a:solidFill>
            </a:endParaRPr>
          </a:p>
          <a:p>
            <a:r>
              <a:rPr lang="en-US" sz="2000" b="1" i="1" dirty="0">
                <a:solidFill>
                  <a:schemeClr val="bg1"/>
                </a:solidFill>
              </a:rPr>
              <a:t> </a:t>
            </a:r>
            <a:endParaRPr lang="en-US" sz="2000" dirty="0">
              <a:solidFill>
                <a:schemeClr val="bg1"/>
              </a:solidFill>
            </a:endParaRPr>
          </a:p>
          <a:p>
            <a:r>
              <a:rPr lang="en-US" sz="2000" b="1" i="1" dirty="0">
                <a:solidFill>
                  <a:schemeClr val="bg1"/>
                </a:solidFill>
              </a:rPr>
              <a:t>                          (</a:t>
            </a:r>
            <a:r>
              <a:rPr lang="en-US" sz="2000" dirty="0">
                <a:solidFill>
                  <a:schemeClr val="bg1"/>
                </a:solidFill>
              </a:rPr>
              <a:t>Adapted from</a:t>
            </a:r>
            <a:r>
              <a:rPr lang="en-US" sz="2000" b="1" i="1" dirty="0">
                <a:solidFill>
                  <a:schemeClr val="bg1"/>
                </a:solidFill>
              </a:rPr>
              <a:t> </a:t>
            </a:r>
            <a:r>
              <a:rPr lang="en-US" sz="2000" dirty="0">
                <a:solidFill>
                  <a:schemeClr val="bg1"/>
                </a:solidFill>
              </a:rPr>
              <a:t>Cry</a:t>
            </a:r>
            <a:r>
              <a:rPr lang="en-US" sz="2000" b="1" i="1" dirty="0">
                <a:solidFill>
                  <a:schemeClr val="bg1"/>
                </a:solidFill>
              </a:rPr>
              <a:t> </a:t>
            </a:r>
            <a:r>
              <a:rPr lang="en-US" sz="2000" dirty="0">
                <a:solidFill>
                  <a:schemeClr val="bg1"/>
                </a:solidFill>
              </a:rPr>
              <a:t>of the Earth in </a:t>
            </a:r>
            <a:r>
              <a:rPr lang="en-US" sz="2000" u="sng"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Jesuitresource.org</a:t>
            </a:r>
            <a:r>
              <a:rPr lang="en-US" sz="2000" dirty="0">
                <a:solidFill>
                  <a:schemeClr val="bg1"/>
                </a:solidFill>
              </a:rPr>
              <a:t>)</a:t>
            </a:r>
          </a:p>
          <a:p>
            <a:endParaRPr lang="en-US" sz="2000" dirty="0">
              <a:solidFill>
                <a:schemeClr val="bg1"/>
              </a:solidFill>
            </a:endParaRPr>
          </a:p>
          <a:p>
            <a:r>
              <a:rPr lang="en-US" sz="2000" dirty="0">
                <a:solidFill>
                  <a:schemeClr val="bg1"/>
                </a:solidFill>
              </a:rPr>
              <a:t>Please submit your pledge here: </a:t>
            </a:r>
            <a:r>
              <a:rPr lang="en-US" sz="2000" dirty="0">
                <a:solidFill>
                  <a:schemeClr val="accent4">
                    <a:lumMod val="60000"/>
                    <a:lumOff val="40000"/>
                  </a:schemeClr>
                </a:solidFill>
                <a:hlinkClick r:id="rId4">
                  <a:extLst>
                    <a:ext uri="{A12FA001-AC4F-418D-AE19-62706E023703}">
                      <ahyp:hlinkClr xmlns:ahyp="http://schemas.microsoft.com/office/drawing/2018/hyperlinkcolor" val="tx"/>
                    </a:ext>
                  </a:extLst>
                </a:hlinkClick>
              </a:rPr>
              <a:t>https://catholicclimatecovenant.salsalabs.org/EarthDayPledges/index.html</a:t>
            </a:r>
            <a:endParaRPr lang="en-US" sz="2000" dirty="0">
              <a:solidFill>
                <a:schemeClr val="accent4">
                  <a:lumMod val="60000"/>
                  <a:lumOff val="4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760F02D-B245-AC46-9C14-2341D418BE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2681" y="5328166"/>
            <a:ext cx="1021237" cy="914400"/>
          </a:xfrm>
          <a:prstGeom prst="rect">
            <a:avLst/>
          </a:prstGeom>
        </p:spPr>
      </p:pic>
    </p:spTree>
    <p:extLst>
      <p:ext uri="{BB962C8B-B14F-4D97-AF65-F5344CB8AC3E}">
        <p14:creationId xmlns:p14="http://schemas.microsoft.com/office/powerpoint/2010/main" val="1203762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2" name="Rectangle 1"/>
          <p:cNvSpPr/>
          <p:nvPr/>
        </p:nvSpPr>
        <p:spPr>
          <a:xfrm>
            <a:off x="501805" y="293482"/>
            <a:ext cx="11485757" cy="62304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446206" y="185943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228850" y="740510"/>
            <a:ext cx="156640" cy="462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3185EB4-6B2F-2649-8D5C-0B2324A3A96C}"/>
              </a:ext>
            </a:extLst>
          </p:cNvPr>
          <p:cNvSpPr txBox="1"/>
          <p:nvPr/>
        </p:nvSpPr>
        <p:spPr>
          <a:xfrm>
            <a:off x="627567" y="1261890"/>
            <a:ext cx="11359995"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760F02D-B245-AC46-9C14-2341D418B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2681" y="5328166"/>
            <a:ext cx="1021237" cy="914400"/>
          </a:xfrm>
          <a:prstGeom prst="rect">
            <a:avLst/>
          </a:prstGeom>
        </p:spPr>
      </p:pic>
      <p:sp>
        <p:nvSpPr>
          <p:cNvPr id="4" name="TextBox 3">
            <a:extLst>
              <a:ext uri="{FF2B5EF4-FFF2-40B4-BE49-F238E27FC236}">
                <a16:creationId xmlns:a16="http://schemas.microsoft.com/office/drawing/2014/main" id="{4164C548-D0F5-6441-83D0-7E3376F28600}"/>
              </a:ext>
            </a:extLst>
          </p:cNvPr>
          <p:cNvSpPr txBox="1"/>
          <p:nvPr/>
        </p:nvSpPr>
        <p:spPr>
          <a:xfrm>
            <a:off x="721507" y="445322"/>
            <a:ext cx="11046351" cy="6078587"/>
          </a:xfrm>
          <a:prstGeom prst="rect">
            <a:avLst/>
          </a:prstGeom>
          <a:noFill/>
        </p:spPr>
        <p:txBody>
          <a:bodyPr wrap="square" rtlCol="0">
            <a:spAutoFit/>
          </a:bodyPr>
          <a:lstStyle/>
          <a:p>
            <a:r>
              <a:rPr lang="en-US" sz="1600" b="1" dirty="0">
                <a:solidFill>
                  <a:schemeClr val="bg1"/>
                </a:solidFill>
              </a:rPr>
              <a:t>Closing Prayer </a:t>
            </a:r>
            <a:r>
              <a:rPr lang="en-US" sz="1500" b="1" dirty="0">
                <a:solidFill>
                  <a:schemeClr val="bg1"/>
                </a:solidFill>
              </a:rPr>
              <a:t> </a:t>
            </a:r>
            <a:endParaRPr lang="en-US" sz="1500" dirty="0">
              <a:solidFill>
                <a:schemeClr val="bg1"/>
              </a:solidFill>
            </a:endParaRPr>
          </a:p>
          <a:p>
            <a:r>
              <a:rPr lang="en-US" sz="1500" dirty="0">
                <a:solidFill>
                  <a:schemeClr val="bg1"/>
                </a:solidFill>
              </a:rPr>
              <a:t>O God, your creative love brought forth our world,</a:t>
            </a:r>
          </a:p>
          <a:p>
            <a:r>
              <a:rPr lang="en-US" sz="1500" dirty="0">
                <a:solidFill>
                  <a:schemeClr val="bg1"/>
                </a:solidFill>
              </a:rPr>
              <a:t>Once a garden where humans could taste and see beauty and goodness.</a:t>
            </a:r>
          </a:p>
          <a:p>
            <a:r>
              <a:rPr lang="en-US" sz="1500" dirty="0">
                <a:solidFill>
                  <a:schemeClr val="bg1"/>
                </a:solidFill>
              </a:rPr>
              <a:t> </a:t>
            </a:r>
          </a:p>
          <a:p>
            <a:r>
              <a:rPr lang="en-US" sz="1500" dirty="0">
                <a:solidFill>
                  <a:schemeClr val="bg1"/>
                </a:solidFill>
              </a:rPr>
              <a:t>But our eyes do not always see the sacredness of Creation.</a:t>
            </a:r>
          </a:p>
          <a:p>
            <a:r>
              <a:rPr lang="en-US" sz="1500" dirty="0">
                <a:solidFill>
                  <a:schemeClr val="bg1"/>
                </a:solidFill>
              </a:rPr>
              <a:t>We do not always remember that it is Gift</a:t>
            </a:r>
          </a:p>
          <a:p>
            <a:r>
              <a:rPr lang="en-US" sz="1500" dirty="0">
                <a:solidFill>
                  <a:schemeClr val="bg1"/>
                </a:solidFill>
              </a:rPr>
              <a:t>Given so that all humans may live and flourish.</a:t>
            </a:r>
          </a:p>
          <a:p>
            <a:r>
              <a:rPr lang="en-US" sz="1500" dirty="0">
                <a:solidFill>
                  <a:schemeClr val="bg1"/>
                </a:solidFill>
              </a:rPr>
              <a:t> </a:t>
            </a:r>
          </a:p>
          <a:p>
            <a:r>
              <a:rPr lang="en-US" sz="1500" dirty="0">
                <a:solidFill>
                  <a:schemeClr val="bg1"/>
                </a:solidFill>
              </a:rPr>
              <a:t>Inattention can change the world.</a:t>
            </a:r>
          </a:p>
          <a:p>
            <a:r>
              <a:rPr lang="en-US" sz="1500" dirty="0">
                <a:solidFill>
                  <a:schemeClr val="bg1"/>
                </a:solidFill>
              </a:rPr>
              <a:t>Even mighty glaciers weep now.</a:t>
            </a:r>
          </a:p>
          <a:p>
            <a:r>
              <a:rPr lang="en-US" sz="1500" dirty="0">
                <a:solidFill>
                  <a:schemeClr val="bg1"/>
                </a:solidFill>
              </a:rPr>
              <a:t>Lifestyles create pollution that blot out the sun.</a:t>
            </a:r>
          </a:p>
          <a:p>
            <a:r>
              <a:rPr lang="en-US" sz="1500" dirty="0">
                <a:solidFill>
                  <a:schemeClr val="bg1"/>
                </a:solidFill>
              </a:rPr>
              <a:t>The very skies above us are threatened.</a:t>
            </a:r>
          </a:p>
          <a:p>
            <a:r>
              <a:rPr lang="en-US" sz="1500" dirty="0">
                <a:solidFill>
                  <a:schemeClr val="bg1"/>
                </a:solidFill>
              </a:rPr>
              <a:t>Seas rise and whole peoples lose their homes.</a:t>
            </a:r>
          </a:p>
          <a:p>
            <a:r>
              <a:rPr lang="en-US" sz="1500" dirty="0">
                <a:solidFill>
                  <a:schemeClr val="bg1"/>
                </a:solidFill>
              </a:rPr>
              <a:t> </a:t>
            </a:r>
          </a:p>
          <a:p>
            <a:r>
              <a:rPr lang="en-US" sz="1500" dirty="0">
                <a:solidFill>
                  <a:schemeClr val="bg1"/>
                </a:solidFill>
              </a:rPr>
              <a:t>O God, we ask you to</a:t>
            </a:r>
          </a:p>
          <a:p>
            <a:r>
              <a:rPr lang="en-US" sz="1500" dirty="0">
                <a:solidFill>
                  <a:schemeClr val="bg1"/>
                </a:solidFill>
              </a:rPr>
              <a:t>Call us to renewal and to stewardship.</a:t>
            </a:r>
          </a:p>
          <a:p>
            <a:r>
              <a:rPr lang="en-US" sz="1500" dirty="0">
                <a:solidFill>
                  <a:schemeClr val="bg1"/>
                </a:solidFill>
              </a:rPr>
              <a:t>Call us to solidarity with the earth and all its creatures.</a:t>
            </a:r>
          </a:p>
          <a:p>
            <a:r>
              <a:rPr lang="en-US" sz="1500" dirty="0">
                <a:solidFill>
                  <a:schemeClr val="bg1"/>
                </a:solidFill>
              </a:rPr>
              <a:t>Give us new vision to see the fragile beauty that remains with us.</a:t>
            </a:r>
          </a:p>
          <a:p>
            <a:r>
              <a:rPr lang="en-US" sz="1500" dirty="0">
                <a:solidFill>
                  <a:schemeClr val="bg1"/>
                </a:solidFill>
              </a:rPr>
              <a:t>Give us new spiritual energy to become active in loving the world</a:t>
            </a:r>
          </a:p>
          <a:p>
            <a:r>
              <a:rPr lang="en-US" sz="1500" dirty="0">
                <a:solidFill>
                  <a:schemeClr val="bg1"/>
                </a:solidFill>
              </a:rPr>
              <a:t>through our daily lives,</a:t>
            </a:r>
          </a:p>
          <a:p>
            <a:r>
              <a:rPr lang="en-US" sz="1500" dirty="0">
                <a:solidFill>
                  <a:schemeClr val="bg1"/>
                </a:solidFill>
              </a:rPr>
              <a:t>Give us new voices to speak out for environmental solidarity.</a:t>
            </a:r>
          </a:p>
          <a:p>
            <a:r>
              <a:rPr lang="en-US" sz="1500" dirty="0">
                <a:solidFill>
                  <a:schemeClr val="bg1"/>
                </a:solidFill>
              </a:rPr>
              <a:t>Bless us with a love of your Creation</a:t>
            </a:r>
          </a:p>
          <a:p>
            <a:r>
              <a:rPr lang="en-US" sz="1500" dirty="0">
                <a:solidFill>
                  <a:schemeClr val="bg1"/>
                </a:solidFill>
              </a:rPr>
              <a:t>So that we may glimpse your Eden once again.</a:t>
            </a:r>
          </a:p>
          <a:p>
            <a:r>
              <a:rPr lang="en-US" sz="1500" dirty="0">
                <a:solidFill>
                  <a:schemeClr val="bg1"/>
                </a:solidFill>
              </a:rPr>
              <a:t> </a:t>
            </a:r>
          </a:p>
          <a:p>
            <a:r>
              <a:rPr lang="en-US" sz="1500" dirty="0">
                <a:solidFill>
                  <a:schemeClr val="bg1"/>
                </a:solidFill>
              </a:rPr>
              <a:t>(Adapted from a prayer by Jane Deren, </a:t>
            </a:r>
            <a:r>
              <a:rPr lang="en-US" sz="1500" u="sng" dirty="0">
                <a:solidFill>
                  <a:schemeClr val="accent4">
                    <a:lumMod val="60000"/>
                    <a:lumOff val="40000"/>
                  </a:schemeClr>
                </a:solidFill>
                <a:hlinkClick r:id="rId4">
                  <a:extLst>
                    <a:ext uri="{A12FA001-AC4F-418D-AE19-62706E023703}">
                      <ahyp:hlinkClr xmlns:ahyp="http://schemas.microsoft.com/office/drawing/2018/hyperlinkcolor" val="tx"/>
                    </a:ext>
                  </a:extLst>
                </a:hlinkClick>
              </a:rPr>
              <a:t>Education for Justice</a:t>
            </a:r>
            <a:r>
              <a:rPr lang="en-US" sz="1500" dirty="0">
                <a:solidFill>
                  <a:schemeClr val="bg1"/>
                </a:solidFill>
              </a:rPr>
              <a:t>. Copyright © Reprinted with permission)</a:t>
            </a:r>
          </a:p>
        </p:txBody>
      </p:sp>
      <p:pic>
        <p:nvPicPr>
          <p:cNvPr id="9" name="Picture 8">
            <a:extLst>
              <a:ext uri="{FF2B5EF4-FFF2-40B4-BE49-F238E27FC236}">
                <a16:creationId xmlns:a16="http://schemas.microsoft.com/office/drawing/2014/main" id="{C5BD689A-5C50-B64A-B3BD-1FCA4DD659CB}"/>
              </a:ext>
            </a:extLst>
          </p:cNvPr>
          <p:cNvPicPr>
            <a:picLocks noChangeAspect="1"/>
          </p:cNvPicPr>
          <p:nvPr/>
        </p:nvPicPr>
        <p:blipFill>
          <a:blip r:embed="rId5"/>
          <a:stretch>
            <a:fillRect/>
          </a:stretch>
        </p:blipFill>
        <p:spPr>
          <a:xfrm>
            <a:off x="6864706" y="1515198"/>
            <a:ext cx="4488774" cy="3245360"/>
          </a:xfrm>
          <a:prstGeom prst="rect">
            <a:avLst/>
          </a:prstGeom>
        </p:spPr>
      </p:pic>
    </p:spTree>
    <p:extLst>
      <p:ext uri="{BB962C8B-B14F-4D97-AF65-F5344CB8AC3E}">
        <p14:creationId xmlns:p14="http://schemas.microsoft.com/office/powerpoint/2010/main" val="2108924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2" name="Rectangle 1"/>
          <p:cNvSpPr/>
          <p:nvPr/>
        </p:nvSpPr>
        <p:spPr>
          <a:xfrm>
            <a:off x="501805" y="293482"/>
            <a:ext cx="11485757" cy="62304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446206" y="185943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228850" y="740510"/>
            <a:ext cx="156640" cy="462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760F02D-B245-AC46-9C14-2341D418B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2681" y="5328166"/>
            <a:ext cx="1021237" cy="914400"/>
          </a:xfrm>
          <a:prstGeom prst="rect">
            <a:avLst/>
          </a:prstGeom>
        </p:spPr>
      </p:pic>
      <p:sp>
        <p:nvSpPr>
          <p:cNvPr id="4" name="TextBox 3">
            <a:extLst>
              <a:ext uri="{FF2B5EF4-FFF2-40B4-BE49-F238E27FC236}">
                <a16:creationId xmlns:a16="http://schemas.microsoft.com/office/drawing/2014/main" id="{30478F91-617F-8049-8474-05EC10754061}"/>
              </a:ext>
            </a:extLst>
          </p:cNvPr>
          <p:cNvSpPr txBox="1"/>
          <p:nvPr/>
        </p:nvSpPr>
        <p:spPr>
          <a:xfrm>
            <a:off x="1202267" y="520606"/>
            <a:ext cx="9738281" cy="3046988"/>
          </a:xfrm>
          <a:prstGeom prst="rect">
            <a:avLst/>
          </a:prstGeom>
          <a:noFill/>
        </p:spPr>
        <p:txBody>
          <a:bodyPr wrap="square" rtlCol="0">
            <a:spAutoFit/>
          </a:bodyPr>
          <a:lstStyle/>
          <a:p>
            <a:r>
              <a:rPr lang="en-US" sz="2400" dirty="0">
                <a:solidFill>
                  <a:schemeClr val="bg1"/>
                </a:solidFill>
              </a:rPr>
              <a:t>Thank you for participating in this Earth Day/</a:t>
            </a:r>
            <a:r>
              <a:rPr lang="en-US" sz="2400" i="1" dirty="0">
                <a:solidFill>
                  <a:schemeClr val="bg1"/>
                </a:solidFill>
              </a:rPr>
              <a:t>Laudato Si’ </a:t>
            </a:r>
            <a:r>
              <a:rPr lang="en-US" sz="2400" dirty="0">
                <a:solidFill>
                  <a:schemeClr val="bg1"/>
                </a:solidFill>
              </a:rPr>
              <a:t>at 5 program! </a:t>
            </a:r>
            <a:br>
              <a:rPr lang="en-US" sz="2400" dirty="0">
                <a:solidFill>
                  <a:schemeClr val="bg1"/>
                </a:solidFill>
              </a:rPr>
            </a:br>
            <a:br>
              <a:rPr lang="en-US" sz="2400" dirty="0">
                <a:solidFill>
                  <a:schemeClr val="bg1"/>
                </a:solidFill>
              </a:rPr>
            </a:br>
            <a:r>
              <a:rPr lang="en-US" sz="2400" dirty="0">
                <a:solidFill>
                  <a:schemeClr val="bg1"/>
                </a:solidFill>
              </a:rPr>
              <a:t>This program is a beginning. We hope you and your community will continue to work with us to protect all of God’s creation.</a:t>
            </a:r>
          </a:p>
          <a:p>
            <a:pPr lvl="5"/>
            <a:r>
              <a:rPr lang="en-US" sz="2400" dirty="0">
                <a:solidFill>
                  <a:schemeClr val="bg1"/>
                </a:solidFill>
              </a:rPr>
              <a:t>  — Catholic Climate Covenant</a:t>
            </a:r>
          </a:p>
          <a:p>
            <a:r>
              <a:rPr lang="en-US" sz="2400" dirty="0">
                <a:solidFill>
                  <a:schemeClr val="bg1"/>
                </a:solidFill>
              </a:rPr>
              <a:t> </a:t>
            </a:r>
          </a:p>
          <a:p>
            <a:r>
              <a:rPr lang="en-US" sz="2400" dirty="0">
                <a:solidFill>
                  <a:schemeClr val="bg1"/>
                </a:solidFill>
              </a:rPr>
              <a:t>For more information go to: </a:t>
            </a:r>
            <a:r>
              <a:rPr lang="en-US" sz="2400" u="sng" dirty="0">
                <a:solidFill>
                  <a:schemeClr val="accent4">
                    <a:lumMod val="60000"/>
                    <a:lumOff val="40000"/>
                  </a:schemeClr>
                </a:solidFill>
                <a:hlinkClick r:id="rId4">
                  <a:extLst>
                    <a:ext uri="{A12FA001-AC4F-418D-AE19-62706E023703}">
                      <ahyp:hlinkClr xmlns:ahyp="http://schemas.microsoft.com/office/drawing/2018/hyperlinkcolor" val="tx"/>
                    </a:ext>
                  </a:extLst>
                </a:hlinkClick>
              </a:rPr>
              <a:t>www.CatholicClimateCovenant.org</a:t>
            </a:r>
            <a:r>
              <a:rPr lang="en-US" sz="2400" u="sng" dirty="0">
                <a:solidFill>
                  <a:schemeClr val="accent4">
                    <a:lumMod val="60000"/>
                    <a:lumOff val="40000"/>
                  </a:schemeClr>
                </a:solidFill>
              </a:rPr>
              <a:t> </a:t>
            </a:r>
          </a:p>
          <a:p>
            <a:r>
              <a:rPr lang="en-US" sz="2400" dirty="0">
                <a:solidFill>
                  <a:schemeClr val="bg1"/>
                </a:solidFill>
              </a:rPr>
              <a:t>Email us at </a:t>
            </a:r>
            <a:r>
              <a:rPr lang="en-US" sz="2400" dirty="0" err="1">
                <a:solidFill>
                  <a:schemeClr val="accent4">
                    <a:lumMod val="60000"/>
                    <a:lumOff val="40000"/>
                  </a:schemeClr>
                </a:solidFill>
                <a:hlinkClick r:id="rId5">
                  <a:extLst>
                    <a:ext uri="{A12FA001-AC4F-418D-AE19-62706E023703}">
                      <ahyp:hlinkClr xmlns:ahyp="http://schemas.microsoft.com/office/drawing/2018/hyperlinkcolor" val="tx"/>
                    </a:ext>
                  </a:extLst>
                </a:hlinkClick>
              </a:rPr>
              <a:t>info@Catholicclimatecovenant,org</a:t>
            </a:r>
            <a:endParaRPr lang="en-US" sz="2400" dirty="0">
              <a:solidFill>
                <a:schemeClr val="accent4">
                  <a:lumMod val="60000"/>
                  <a:lumOff val="40000"/>
                </a:schemeClr>
              </a:solidFill>
            </a:endParaRPr>
          </a:p>
        </p:txBody>
      </p:sp>
      <p:pic>
        <p:nvPicPr>
          <p:cNvPr id="11" name="Picture 10">
            <a:extLst>
              <a:ext uri="{FF2B5EF4-FFF2-40B4-BE49-F238E27FC236}">
                <a16:creationId xmlns:a16="http://schemas.microsoft.com/office/drawing/2014/main" id="{387D6B38-2F58-074E-8742-B40991CEABA5}"/>
              </a:ext>
            </a:extLst>
          </p:cNvPr>
          <p:cNvPicPr>
            <a:picLocks noChangeAspect="1"/>
          </p:cNvPicPr>
          <p:nvPr/>
        </p:nvPicPr>
        <p:blipFill>
          <a:blip r:embed="rId6"/>
          <a:stretch>
            <a:fillRect/>
          </a:stretch>
        </p:blipFill>
        <p:spPr>
          <a:xfrm>
            <a:off x="4208585" y="4223040"/>
            <a:ext cx="2925195" cy="1645422"/>
          </a:xfrm>
          <a:prstGeom prst="rect">
            <a:avLst/>
          </a:prstGeom>
          <a:solidFill>
            <a:schemeClr val="bg1"/>
          </a:solidFill>
        </p:spPr>
      </p:pic>
    </p:spTree>
    <p:extLst>
      <p:ext uri="{BB962C8B-B14F-4D97-AF65-F5344CB8AC3E}">
        <p14:creationId xmlns:p14="http://schemas.microsoft.com/office/powerpoint/2010/main" val="495748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7" name="Rectangle 6"/>
          <p:cNvSpPr/>
          <p:nvPr/>
        </p:nvSpPr>
        <p:spPr>
          <a:xfrm>
            <a:off x="356839" y="157473"/>
            <a:ext cx="11028556" cy="6217920"/>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5462" y="5245098"/>
            <a:ext cx="1021237" cy="914400"/>
          </a:xfrm>
          <a:prstGeom prst="rect">
            <a:avLst/>
          </a:prstGeom>
        </p:spPr>
      </p:pic>
      <p:sp>
        <p:nvSpPr>
          <p:cNvPr id="3" name="TextBox 2">
            <a:extLst>
              <a:ext uri="{FF2B5EF4-FFF2-40B4-BE49-F238E27FC236}">
                <a16:creationId xmlns:a16="http://schemas.microsoft.com/office/drawing/2014/main" id="{3D6DCED2-FFB7-5F44-B568-3758181E8443}"/>
              </a:ext>
            </a:extLst>
          </p:cNvPr>
          <p:cNvSpPr txBox="1"/>
          <p:nvPr/>
        </p:nvSpPr>
        <p:spPr>
          <a:xfrm>
            <a:off x="742950" y="514351"/>
            <a:ext cx="33718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Control Panel &gt;&gt;&gt;&gt;</a:t>
            </a:r>
          </a:p>
        </p:txBody>
      </p:sp>
      <p:pic>
        <p:nvPicPr>
          <p:cNvPr id="5" name="Picture 4">
            <a:extLst>
              <a:ext uri="{FF2B5EF4-FFF2-40B4-BE49-F238E27FC236}">
                <a16:creationId xmlns:a16="http://schemas.microsoft.com/office/drawing/2014/main" id="{17FF4D89-ADAD-5241-8F9C-218FCA313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2579" y="298215"/>
            <a:ext cx="3559175" cy="5936435"/>
          </a:xfrm>
          <a:prstGeom prst="rect">
            <a:avLst/>
          </a:prstGeom>
        </p:spPr>
      </p:pic>
      <p:grpSp>
        <p:nvGrpSpPr>
          <p:cNvPr id="11" name="Group 10">
            <a:extLst>
              <a:ext uri="{FF2B5EF4-FFF2-40B4-BE49-F238E27FC236}">
                <a16:creationId xmlns:a16="http://schemas.microsoft.com/office/drawing/2014/main" id="{C7026D99-724F-6342-B97F-9919F0C10F8A}"/>
              </a:ext>
            </a:extLst>
          </p:cNvPr>
          <p:cNvGrpSpPr/>
          <p:nvPr/>
        </p:nvGrpSpPr>
        <p:grpSpPr>
          <a:xfrm>
            <a:off x="1005010" y="1409920"/>
            <a:ext cx="3921619" cy="4140283"/>
            <a:chOff x="4573392" y="1447800"/>
            <a:chExt cx="3921619" cy="4140283"/>
          </a:xfrm>
        </p:grpSpPr>
        <p:sp>
          <p:nvSpPr>
            <p:cNvPr id="12" name="TextBox 11">
              <a:extLst>
                <a:ext uri="{FF2B5EF4-FFF2-40B4-BE49-F238E27FC236}">
                  <a16:creationId xmlns:a16="http://schemas.microsoft.com/office/drawing/2014/main" id="{CDAE36BC-2D3E-F447-9970-5D394C3AAB61}"/>
                </a:ext>
              </a:extLst>
            </p:cNvPr>
            <p:cNvSpPr txBox="1"/>
            <p:nvPr/>
          </p:nvSpPr>
          <p:spPr>
            <a:xfrm>
              <a:off x="4573392" y="1894764"/>
              <a:ext cx="3921618" cy="3693319"/>
            </a:xfrm>
            <a:prstGeom prst="rect">
              <a:avLst/>
            </a:prstGeom>
            <a:noFill/>
            <a:ln w="28575">
              <a:solidFill>
                <a:schemeClr val="tx1">
                  <a:lumMod val="65000"/>
                  <a:lumOff val="35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Open and close your control panel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Join audio:</a:t>
              </a:r>
            </a:p>
            <a:p>
              <a:pPr marL="342900" marR="0" lvl="0" indent="-3429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Choose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Mic &amp; Speakers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to use VoIP</a:t>
              </a:r>
            </a:p>
            <a:p>
              <a:pPr marL="342900" marR="0" lvl="0" indent="-3429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Choose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Telephone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and dial using the information provided</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Submit questions and comments via the Questions panel</a:t>
              </a:r>
            </a:p>
            <a:p>
              <a:pPr marL="342900" marR="0" lvl="0" indent="-342900"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Note: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Today’s presentation is being recorded and will be provided within 48 hours.</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3345F66-55C6-3243-83B2-5F5552513D2E}"/>
                </a:ext>
              </a:extLst>
            </p:cNvPr>
            <p:cNvSpPr/>
            <p:nvPr/>
          </p:nvSpPr>
          <p:spPr>
            <a:xfrm>
              <a:off x="4573393" y="1447800"/>
              <a:ext cx="3921618" cy="446964"/>
            </a:xfrm>
            <a:prstGeom prst="rect">
              <a:avLst/>
            </a:prstGeom>
            <a:solidFill>
              <a:schemeClr val="tx1">
                <a:lumMod val="65000"/>
                <a:lumOff val="3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Your Participation</a:t>
              </a:r>
            </a:p>
          </p:txBody>
        </p:sp>
      </p:grpSp>
    </p:spTree>
    <p:extLst>
      <p:ext uri="{BB962C8B-B14F-4D97-AF65-F5344CB8AC3E}">
        <p14:creationId xmlns:p14="http://schemas.microsoft.com/office/powerpoint/2010/main" val="3680872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2" name="Rectangle 1"/>
          <p:cNvSpPr/>
          <p:nvPr/>
        </p:nvSpPr>
        <p:spPr>
          <a:xfrm>
            <a:off x="501805" y="293482"/>
            <a:ext cx="11485757" cy="62304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446206" y="185943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200759" y="82141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DA5475-5F57-BB43-94D5-5629C5366186}"/>
              </a:ext>
            </a:extLst>
          </p:cNvPr>
          <p:cNvPicPr>
            <a:picLocks noChangeAspect="1"/>
          </p:cNvPicPr>
          <p:nvPr/>
        </p:nvPicPr>
        <p:blipFill>
          <a:blip r:embed="rId3"/>
          <a:stretch>
            <a:fillRect/>
          </a:stretch>
        </p:blipFill>
        <p:spPr>
          <a:xfrm>
            <a:off x="3402263" y="722089"/>
            <a:ext cx="6182004" cy="3477377"/>
          </a:xfrm>
          <a:prstGeom prst="rect">
            <a:avLst/>
          </a:prstGeom>
          <a:solidFill>
            <a:schemeClr val="bg1"/>
          </a:solidFill>
        </p:spPr>
      </p:pic>
      <p:sp>
        <p:nvSpPr>
          <p:cNvPr id="12" name="TextBox 11">
            <a:extLst>
              <a:ext uri="{FF2B5EF4-FFF2-40B4-BE49-F238E27FC236}">
                <a16:creationId xmlns:a16="http://schemas.microsoft.com/office/drawing/2014/main" id="{A05FEB05-A3D1-6646-940A-E045160855CC}"/>
              </a:ext>
            </a:extLst>
          </p:cNvPr>
          <p:cNvSpPr txBox="1"/>
          <p:nvPr/>
        </p:nvSpPr>
        <p:spPr>
          <a:xfrm>
            <a:off x="2385490" y="5213281"/>
            <a:ext cx="8536071" cy="523220"/>
          </a:xfrm>
          <a:prstGeom prst="rect">
            <a:avLst/>
          </a:prstGeom>
          <a:noFill/>
        </p:spPr>
        <p:txBody>
          <a:bodyPr wrap="square" rtlCol="0">
            <a:spAutoFit/>
          </a:bodyPr>
          <a:lstStyle/>
          <a:p>
            <a:r>
              <a:rPr lang="en-US" sz="2800" dirty="0">
                <a:solidFill>
                  <a:schemeClr val="accent4">
                    <a:lumMod val="60000"/>
                    <a:lumOff val="40000"/>
                  </a:schemeClr>
                </a:solidFill>
                <a:hlinkClick r:id="rId4">
                  <a:extLst>
                    <a:ext uri="{A12FA001-AC4F-418D-AE19-62706E023703}">
                      <ahyp:hlinkClr xmlns:ahyp="http://schemas.microsoft.com/office/drawing/2018/hyperlinkcolor" val="tx"/>
                    </a:ext>
                  </a:extLst>
                </a:hlinkClick>
              </a:rPr>
              <a:t>https://</a:t>
            </a:r>
            <a:r>
              <a:rPr lang="en-US" sz="2800" dirty="0" err="1">
                <a:solidFill>
                  <a:schemeClr val="accent4">
                    <a:lumMod val="60000"/>
                    <a:lumOff val="40000"/>
                  </a:schemeClr>
                </a:solidFill>
                <a:hlinkClick r:id="rId4">
                  <a:extLst>
                    <a:ext uri="{A12FA001-AC4F-418D-AE19-62706E023703}">
                      <ahyp:hlinkClr xmlns:ahyp="http://schemas.microsoft.com/office/drawing/2018/hyperlinkcolor" val="tx"/>
                    </a:ext>
                  </a:extLst>
                </a:hlinkClick>
              </a:rPr>
              <a:t>catholicclimatecovenant.org</a:t>
            </a:r>
            <a:r>
              <a:rPr lang="en-US" sz="2800" dirty="0">
                <a:solidFill>
                  <a:schemeClr val="accent4">
                    <a:lumMod val="60000"/>
                    <a:lumOff val="40000"/>
                  </a:schemeClr>
                </a:solidFill>
                <a:hlinkClick r:id="rId4">
                  <a:extLst>
                    <a:ext uri="{A12FA001-AC4F-418D-AE19-62706E023703}">
                      <ahyp:hlinkClr xmlns:ahyp="http://schemas.microsoft.com/office/drawing/2018/hyperlinkcolor" val="tx"/>
                    </a:ext>
                  </a:extLst>
                </a:hlinkClick>
              </a:rPr>
              <a:t>/program/earth-day</a:t>
            </a:r>
            <a:endParaRPr lang="en-US" sz="2800" dirty="0">
              <a:solidFill>
                <a:schemeClr val="accent4">
                  <a:lumMod val="60000"/>
                  <a:lumOff val="40000"/>
                </a:schemeClr>
              </a:solidFill>
            </a:endParaRPr>
          </a:p>
        </p:txBody>
      </p:sp>
      <p:sp>
        <p:nvSpPr>
          <p:cNvPr id="15" name="TextBox 14">
            <a:extLst>
              <a:ext uri="{FF2B5EF4-FFF2-40B4-BE49-F238E27FC236}">
                <a16:creationId xmlns:a16="http://schemas.microsoft.com/office/drawing/2014/main" id="{B29AFBA0-F2BB-D74D-B91E-CB1B589EA6E6}"/>
              </a:ext>
            </a:extLst>
          </p:cNvPr>
          <p:cNvSpPr txBox="1"/>
          <p:nvPr/>
        </p:nvSpPr>
        <p:spPr>
          <a:xfrm>
            <a:off x="3121220" y="4628073"/>
            <a:ext cx="6744090" cy="461665"/>
          </a:xfrm>
          <a:prstGeom prst="rect">
            <a:avLst/>
          </a:prstGeom>
          <a:noFill/>
        </p:spPr>
        <p:txBody>
          <a:bodyPr wrap="none" rtlCol="0">
            <a:spAutoFit/>
          </a:bodyPr>
          <a:lstStyle/>
          <a:p>
            <a:r>
              <a:rPr lang="en-US" sz="2400" dirty="0">
                <a:solidFill>
                  <a:schemeClr val="bg1"/>
                </a:solidFill>
              </a:rPr>
              <a:t>Catholic Climate Covenant’s Earth Day 2020 Program</a:t>
            </a:r>
          </a:p>
        </p:txBody>
      </p:sp>
      <p:pic>
        <p:nvPicPr>
          <p:cNvPr id="9" name="Picture 8">
            <a:extLst>
              <a:ext uri="{FF2B5EF4-FFF2-40B4-BE49-F238E27FC236}">
                <a16:creationId xmlns:a16="http://schemas.microsoft.com/office/drawing/2014/main" id="{833F39B8-10E1-1048-A117-5FB98BF21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6895" y="5436235"/>
            <a:ext cx="946652" cy="847618"/>
          </a:xfrm>
          <a:prstGeom prst="rect">
            <a:avLst/>
          </a:prstGeom>
        </p:spPr>
      </p:pic>
    </p:spTree>
    <p:extLst>
      <p:ext uri="{BB962C8B-B14F-4D97-AF65-F5344CB8AC3E}">
        <p14:creationId xmlns:p14="http://schemas.microsoft.com/office/powerpoint/2010/main" val="857401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2" name="Rectangle 1"/>
          <p:cNvSpPr/>
          <p:nvPr/>
        </p:nvSpPr>
        <p:spPr>
          <a:xfrm>
            <a:off x="501805" y="293482"/>
            <a:ext cx="11485757" cy="62304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446206" y="185943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200759" y="82141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29AFBA0-F2BB-D74D-B91E-CB1B589EA6E6}"/>
              </a:ext>
            </a:extLst>
          </p:cNvPr>
          <p:cNvSpPr txBox="1"/>
          <p:nvPr/>
        </p:nvSpPr>
        <p:spPr>
          <a:xfrm>
            <a:off x="2664020" y="544411"/>
            <a:ext cx="6881499" cy="461665"/>
          </a:xfrm>
          <a:prstGeom prst="rect">
            <a:avLst/>
          </a:prstGeom>
          <a:noFill/>
        </p:spPr>
        <p:txBody>
          <a:bodyPr wrap="none" rtlCol="0">
            <a:spAutoFit/>
          </a:bodyPr>
          <a:lstStyle/>
          <a:p>
            <a:r>
              <a:rPr lang="en-US" sz="2400" b="1" dirty="0">
                <a:solidFill>
                  <a:schemeClr val="bg1"/>
                </a:solidFill>
              </a:rPr>
              <a:t>Catholic Climate Covenant’s Earth Day 2020 Program</a:t>
            </a:r>
          </a:p>
        </p:txBody>
      </p:sp>
      <p:sp>
        <p:nvSpPr>
          <p:cNvPr id="17" name="TextBox 16">
            <a:extLst>
              <a:ext uri="{FF2B5EF4-FFF2-40B4-BE49-F238E27FC236}">
                <a16:creationId xmlns:a16="http://schemas.microsoft.com/office/drawing/2014/main" id="{FD4BA459-39DD-4847-BEFB-3678CB95937C}"/>
              </a:ext>
            </a:extLst>
          </p:cNvPr>
          <p:cNvSpPr txBox="1"/>
          <p:nvPr/>
        </p:nvSpPr>
        <p:spPr>
          <a:xfrm>
            <a:off x="747887" y="1257005"/>
            <a:ext cx="10576358" cy="584775"/>
          </a:xfrm>
          <a:prstGeom prst="rect">
            <a:avLst/>
          </a:prstGeom>
          <a:noFill/>
        </p:spPr>
        <p:txBody>
          <a:bodyPr wrap="none" rtlCol="0">
            <a:spAutoFit/>
          </a:bodyPr>
          <a:lstStyle/>
          <a:p>
            <a:pPr algn="ctr"/>
            <a:r>
              <a:rPr lang="en-US" sz="3200" b="1" dirty="0">
                <a:solidFill>
                  <a:prstClr val="white"/>
                </a:solidFill>
              </a:rPr>
              <a:t>Earth Day at 50/</a:t>
            </a:r>
            <a:r>
              <a:rPr lang="en-US" sz="3200" b="1" i="1" dirty="0">
                <a:solidFill>
                  <a:prstClr val="white"/>
                </a:solidFill>
              </a:rPr>
              <a:t>Laudato Si’ </a:t>
            </a:r>
            <a:r>
              <a:rPr lang="en-US" sz="3200" b="1" dirty="0">
                <a:solidFill>
                  <a:prstClr val="white"/>
                </a:solidFill>
              </a:rPr>
              <a:t>at 5: An Urgent Appeal for Action</a:t>
            </a:r>
            <a:endParaRPr lang="en-US" sz="3200" dirty="0"/>
          </a:p>
        </p:txBody>
      </p:sp>
      <p:sp>
        <p:nvSpPr>
          <p:cNvPr id="19" name="TextBox 18">
            <a:extLst>
              <a:ext uri="{FF2B5EF4-FFF2-40B4-BE49-F238E27FC236}">
                <a16:creationId xmlns:a16="http://schemas.microsoft.com/office/drawing/2014/main" id="{097154C7-49B8-7C47-B7AB-1B8264D2A1A2}"/>
              </a:ext>
            </a:extLst>
          </p:cNvPr>
          <p:cNvSpPr txBox="1"/>
          <p:nvPr/>
        </p:nvSpPr>
        <p:spPr>
          <a:xfrm>
            <a:off x="1083733" y="2154265"/>
            <a:ext cx="9516533" cy="184665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Purpose: Mark Earth Day and </a:t>
            </a:r>
            <a:r>
              <a:rPr lang="en-US" sz="2400" i="1" dirty="0">
                <a:solidFill>
                  <a:schemeClr val="bg1"/>
                </a:solidFill>
              </a:rPr>
              <a:t>Laudato Si</a:t>
            </a:r>
            <a:r>
              <a:rPr lang="en-US" sz="2400" dirty="0">
                <a:solidFill>
                  <a:schemeClr val="bg1"/>
                </a:solidFill>
              </a:rPr>
              <a:t>’ anniversaries</a:t>
            </a:r>
          </a:p>
          <a:p>
            <a:pPr marL="285750" indent="-285750">
              <a:buFont typeface="Arial" panose="020B0604020202020204" pitchFamily="34" charset="0"/>
              <a:buChar char="•"/>
            </a:pPr>
            <a:r>
              <a:rPr lang="en-US" sz="2400" dirty="0">
                <a:solidFill>
                  <a:schemeClr val="bg1"/>
                </a:solidFill>
              </a:rPr>
              <a:t>Revision of original program</a:t>
            </a:r>
          </a:p>
          <a:p>
            <a:pPr marL="285750" indent="-285750">
              <a:buFont typeface="Arial" panose="020B0604020202020204" pitchFamily="34" charset="0"/>
              <a:buChar char="•"/>
            </a:pPr>
            <a:r>
              <a:rPr lang="en-US" sz="2400" dirty="0">
                <a:solidFill>
                  <a:schemeClr val="bg1"/>
                </a:solidFill>
              </a:rPr>
              <a:t>Spanish version now available of revised program</a:t>
            </a:r>
          </a:p>
          <a:p>
            <a:pPr marL="285750" indent="-285750">
              <a:buFont typeface="Arial" panose="020B0604020202020204" pitchFamily="34" charset="0"/>
              <a:buChar char="•"/>
            </a:pPr>
            <a:r>
              <a:rPr lang="en-US" sz="2400" dirty="0">
                <a:solidFill>
                  <a:schemeClr val="bg1"/>
                </a:solidFill>
              </a:rPr>
              <a:t>Climate Action…how will you take action? </a:t>
            </a:r>
            <a:br>
              <a:rPr lang="en-US" dirty="0"/>
            </a:br>
            <a:endParaRPr lang="en-US" dirty="0"/>
          </a:p>
        </p:txBody>
      </p:sp>
      <p:pic>
        <p:nvPicPr>
          <p:cNvPr id="22" name="Picture 21">
            <a:extLst>
              <a:ext uri="{FF2B5EF4-FFF2-40B4-BE49-F238E27FC236}">
                <a16:creationId xmlns:a16="http://schemas.microsoft.com/office/drawing/2014/main" id="{CF02AA04-F546-A24E-81A2-426BB513E2CA}"/>
              </a:ext>
            </a:extLst>
          </p:cNvPr>
          <p:cNvPicPr>
            <a:picLocks noChangeAspect="1"/>
          </p:cNvPicPr>
          <p:nvPr/>
        </p:nvPicPr>
        <p:blipFill>
          <a:blip r:embed="rId3"/>
          <a:stretch>
            <a:fillRect/>
          </a:stretch>
        </p:blipFill>
        <p:spPr>
          <a:xfrm>
            <a:off x="1801211" y="4230100"/>
            <a:ext cx="3474720" cy="1865747"/>
          </a:xfrm>
          <a:prstGeom prst="rect">
            <a:avLst/>
          </a:prstGeom>
        </p:spPr>
      </p:pic>
      <p:pic>
        <p:nvPicPr>
          <p:cNvPr id="24" name="Picture 23">
            <a:extLst>
              <a:ext uri="{FF2B5EF4-FFF2-40B4-BE49-F238E27FC236}">
                <a16:creationId xmlns:a16="http://schemas.microsoft.com/office/drawing/2014/main" id="{9D12EAA0-41D1-9040-BD90-5BF43CE4A363}"/>
              </a:ext>
            </a:extLst>
          </p:cNvPr>
          <p:cNvPicPr>
            <a:picLocks noChangeAspect="1"/>
          </p:cNvPicPr>
          <p:nvPr/>
        </p:nvPicPr>
        <p:blipFill>
          <a:blip r:embed="rId4"/>
          <a:stretch>
            <a:fillRect/>
          </a:stretch>
        </p:blipFill>
        <p:spPr>
          <a:xfrm>
            <a:off x="6590208" y="4230100"/>
            <a:ext cx="2748196" cy="1828800"/>
          </a:xfrm>
          <a:prstGeom prst="rect">
            <a:avLst/>
          </a:prstGeom>
        </p:spPr>
      </p:pic>
      <p:pic>
        <p:nvPicPr>
          <p:cNvPr id="26" name="Picture 25">
            <a:extLst>
              <a:ext uri="{FF2B5EF4-FFF2-40B4-BE49-F238E27FC236}">
                <a16:creationId xmlns:a16="http://schemas.microsoft.com/office/drawing/2014/main" id="{3B33B9DF-B924-DB4B-869E-047DD4A91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2681" y="5328166"/>
            <a:ext cx="1021237" cy="914400"/>
          </a:xfrm>
          <a:prstGeom prst="rect">
            <a:avLst/>
          </a:prstGeom>
        </p:spPr>
      </p:pic>
    </p:spTree>
    <p:extLst>
      <p:ext uri="{BB962C8B-B14F-4D97-AF65-F5344CB8AC3E}">
        <p14:creationId xmlns:p14="http://schemas.microsoft.com/office/powerpoint/2010/main" val="4209043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2" name="Rectangle 1"/>
          <p:cNvSpPr/>
          <p:nvPr/>
        </p:nvSpPr>
        <p:spPr>
          <a:xfrm>
            <a:off x="501805" y="293482"/>
            <a:ext cx="11485757" cy="62304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446206" y="185943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228850" y="740510"/>
            <a:ext cx="156640" cy="462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760F02D-B245-AC46-9C14-2341D418B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2681" y="5328166"/>
            <a:ext cx="1021237" cy="914400"/>
          </a:xfrm>
          <a:prstGeom prst="rect">
            <a:avLst/>
          </a:prstGeom>
        </p:spPr>
      </p:pic>
      <p:pic>
        <p:nvPicPr>
          <p:cNvPr id="10" name="Picture 9">
            <a:extLst>
              <a:ext uri="{FF2B5EF4-FFF2-40B4-BE49-F238E27FC236}">
                <a16:creationId xmlns:a16="http://schemas.microsoft.com/office/drawing/2014/main" id="{8E2891DF-430E-BD45-A631-1848BA031ACD}"/>
              </a:ext>
            </a:extLst>
          </p:cNvPr>
          <p:cNvPicPr>
            <a:picLocks noChangeAspect="1"/>
          </p:cNvPicPr>
          <p:nvPr/>
        </p:nvPicPr>
        <p:blipFill>
          <a:blip r:embed="rId4"/>
          <a:stretch>
            <a:fillRect/>
          </a:stretch>
        </p:blipFill>
        <p:spPr>
          <a:xfrm>
            <a:off x="3492333" y="563226"/>
            <a:ext cx="2462795" cy="2592416"/>
          </a:xfrm>
          <a:prstGeom prst="rect">
            <a:avLst/>
          </a:prstGeom>
        </p:spPr>
      </p:pic>
      <p:pic>
        <p:nvPicPr>
          <p:cNvPr id="16" name="Picture 15">
            <a:extLst>
              <a:ext uri="{FF2B5EF4-FFF2-40B4-BE49-F238E27FC236}">
                <a16:creationId xmlns:a16="http://schemas.microsoft.com/office/drawing/2014/main" id="{0682DF79-587B-3E44-AEA8-487C7C0D8F06}"/>
              </a:ext>
            </a:extLst>
          </p:cNvPr>
          <p:cNvPicPr>
            <a:picLocks noChangeAspect="1"/>
          </p:cNvPicPr>
          <p:nvPr/>
        </p:nvPicPr>
        <p:blipFill>
          <a:blip r:embed="rId5"/>
          <a:stretch>
            <a:fillRect/>
          </a:stretch>
        </p:blipFill>
        <p:spPr>
          <a:xfrm>
            <a:off x="9484931" y="502071"/>
            <a:ext cx="1874256" cy="2670815"/>
          </a:xfrm>
          <a:prstGeom prst="rect">
            <a:avLst/>
          </a:prstGeom>
        </p:spPr>
      </p:pic>
      <p:pic>
        <p:nvPicPr>
          <p:cNvPr id="20" name="Picture 19">
            <a:extLst>
              <a:ext uri="{FF2B5EF4-FFF2-40B4-BE49-F238E27FC236}">
                <a16:creationId xmlns:a16="http://schemas.microsoft.com/office/drawing/2014/main" id="{91D3A08E-B164-DB48-B6C9-FF87F5B8BEBC}"/>
              </a:ext>
            </a:extLst>
          </p:cNvPr>
          <p:cNvPicPr>
            <a:picLocks noChangeAspect="1"/>
          </p:cNvPicPr>
          <p:nvPr/>
        </p:nvPicPr>
        <p:blipFill>
          <a:blip r:embed="rId6"/>
          <a:stretch>
            <a:fillRect/>
          </a:stretch>
        </p:blipFill>
        <p:spPr>
          <a:xfrm>
            <a:off x="1011179" y="607156"/>
            <a:ext cx="2046511" cy="2548486"/>
          </a:xfrm>
          <a:prstGeom prst="rect">
            <a:avLst/>
          </a:prstGeom>
        </p:spPr>
      </p:pic>
      <p:sp>
        <p:nvSpPr>
          <p:cNvPr id="21" name="TextBox 20">
            <a:extLst>
              <a:ext uri="{FF2B5EF4-FFF2-40B4-BE49-F238E27FC236}">
                <a16:creationId xmlns:a16="http://schemas.microsoft.com/office/drawing/2014/main" id="{CEFB9175-5D37-5849-8CCF-0C0541A416A4}"/>
              </a:ext>
            </a:extLst>
          </p:cNvPr>
          <p:cNvSpPr txBox="1"/>
          <p:nvPr/>
        </p:nvSpPr>
        <p:spPr>
          <a:xfrm>
            <a:off x="1011179" y="3172886"/>
            <a:ext cx="1991219" cy="738664"/>
          </a:xfrm>
          <a:prstGeom prst="rect">
            <a:avLst/>
          </a:prstGeom>
          <a:noFill/>
        </p:spPr>
        <p:txBody>
          <a:bodyPr wrap="square" rtlCol="0">
            <a:spAutoFit/>
          </a:bodyPr>
          <a:lstStyle/>
          <a:p>
            <a:pPr algn="ctr"/>
            <a:r>
              <a:rPr lang="en-US" sz="1400" b="1" dirty="0">
                <a:solidFill>
                  <a:schemeClr val="bg1"/>
                </a:solidFill>
              </a:rPr>
              <a:t>Marianne Comfort</a:t>
            </a:r>
            <a:br>
              <a:rPr lang="en-US" sz="1400" b="1" dirty="0">
                <a:solidFill>
                  <a:schemeClr val="bg1"/>
                </a:solidFill>
              </a:rPr>
            </a:br>
            <a:r>
              <a:rPr lang="en-US" sz="1400" b="1" dirty="0">
                <a:solidFill>
                  <a:schemeClr val="bg1"/>
                </a:solidFill>
              </a:rPr>
              <a:t>Sisters of Mercy of the Americas</a:t>
            </a:r>
          </a:p>
        </p:txBody>
      </p:sp>
      <p:sp>
        <p:nvSpPr>
          <p:cNvPr id="22" name="TextBox 21">
            <a:extLst>
              <a:ext uri="{FF2B5EF4-FFF2-40B4-BE49-F238E27FC236}">
                <a16:creationId xmlns:a16="http://schemas.microsoft.com/office/drawing/2014/main" id="{4EBDB802-68E2-1144-A7E7-AE655FB4FCDC}"/>
              </a:ext>
            </a:extLst>
          </p:cNvPr>
          <p:cNvSpPr txBox="1"/>
          <p:nvPr/>
        </p:nvSpPr>
        <p:spPr>
          <a:xfrm>
            <a:off x="3779233" y="3229407"/>
            <a:ext cx="2004066" cy="738664"/>
          </a:xfrm>
          <a:prstGeom prst="rect">
            <a:avLst/>
          </a:prstGeom>
          <a:noFill/>
        </p:spPr>
        <p:txBody>
          <a:bodyPr wrap="square" rtlCol="0">
            <a:spAutoFit/>
          </a:bodyPr>
          <a:lstStyle/>
          <a:p>
            <a:pPr algn="ctr"/>
            <a:r>
              <a:rPr lang="en-US" sz="1400" b="1" dirty="0">
                <a:solidFill>
                  <a:schemeClr val="bg1"/>
                </a:solidFill>
              </a:rPr>
              <a:t>Scott Wright</a:t>
            </a:r>
            <a:br>
              <a:rPr lang="en-US" sz="1400" b="1" dirty="0">
                <a:solidFill>
                  <a:schemeClr val="bg1"/>
                </a:solidFill>
              </a:rPr>
            </a:br>
            <a:r>
              <a:rPr lang="en-US" sz="1400" b="1" dirty="0">
                <a:solidFill>
                  <a:schemeClr val="bg1"/>
                </a:solidFill>
              </a:rPr>
              <a:t>Columban Center for Advocacy and Outreach</a:t>
            </a:r>
          </a:p>
        </p:txBody>
      </p:sp>
      <p:sp>
        <p:nvSpPr>
          <p:cNvPr id="23" name="TextBox 22">
            <a:extLst>
              <a:ext uri="{FF2B5EF4-FFF2-40B4-BE49-F238E27FC236}">
                <a16:creationId xmlns:a16="http://schemas.microsoft.com/office/drawing/2014/main" id="{F5D0110C-6AF0-F743-BE39-A3CBE3B228A7}"/>
              </a:ext>
            </a:extLst>
          </p:cNvPr>
          <p:cNvSpPr txBox="1"/>
          <p:nvPr/>
        </p:nvSpPr>
        <p:spPr>
          <a:xfrm>
            <a:off x="6878710" y="3229407"/>
            <a:ext cx="1977846" cy="738664"/>
          </a:xfrm>
          <a:prstGeom prst="rect">
            <a:avLst/>
          </a:prstGeom>
          <a:noFill/>
        </p:spPr>
        <p:txBody>
          <a:bodyPr wrap="square" rtlCol="0">
            <a:spAutoFit/>
          </a:bodyPr>
          <a:lstStyle/>
          <a:p>
            <a:pPr algn="ctr"/>
            <a:r>
              <a:rPr lang="en-US" sz="1400" b="1" dirty="0">
                <a:solidFill>
                  <a:schemeClr val="bg1"/>
                </a:solidFill>
              </a:rPr>
              <a:t>Sr. Anne Scholz</a:t>
            </a:r>
            <a:br>
              <a:rPr lang="en-US" sz="1400" b="1" dirty="0">
                <a:solidFill>
                  <a:schemeClr val="bg1"/>
                </a:solidFill>
              </a:rPr>
            </a:br>
            <a:r>
              <a:rPr lang="en-US" sz="1400" b="1" dirty="0">
                <a:solidFill>
                  <a:schemeClr val="bg1"/>
                </a:solidFill>
              </a:rPr>
              <a:t>Leadership Conference of Women Religious</a:t>
            </a:r>
          </a:p>
        </p:txBody>
      </p:sp>
      <p:sp>
        <p:nvSpPr>
          <p:cNvPr id="25" name="TextBox 24">
            <a:extLst>
              <a:ext uri="{FF2B5EF4-FFF2-40B4-BE49-F238E27FC236}">
                <a16:creationId xmlns:a16="http://schemas.microsoft.com/office/drawing/2014/main" id="{9FBF55B4-2AAE-7240-B00C-5AB84B61A094}"/>
              </a:ext>
            </a:extLst>
          </p:cNvPr>
          <p:cNvSpPr txBox="1"/>
          <p:nvPr/>
        </p:nvSpPr>
        <p:spPr>
          <a:xfrm>
            <a:off x="9296400" y="3277798"/>
            <a:ext cx="2252133" cy="523220"/>
          </a:xfrm>
          <a:prstGeom prst="rect">
            <a:avLst/>
          </a:prstGeom>
          <a:noFill/>
        </p:spPr>
        <p:txBody>
          <a:bodyPr wrap="square" rtlCol="0">
            <a:spAutoFit/>
          </a:bodyPr>
          <a:lstStyle/>
          <a:p>
            <a:pPr algn="ctr"/>
            <a:r>
              <a:rPr lang="en-US" sz="1400" b="1" dirty="0">
                <a:solidFill>
                  <a:schemeClr val="bg1"/>
                </a:solidFill>
              </a:rPr>
              <a:t>Russ Testa</a:t>
            </a:r>
            <a:br>
              <a:rPr lang="en-US" sz="1400" b="1" dirty="0">
                <a:solidFill>
                  <a:schemeClr val="bg1"/>
                </a:solidFill>
              </a:rPr>
            </a:br>
            <a:r>
              <a:rPr lang="en-US" sz="1400" b="1" dirty="0">
                <a:solidFill>
                  <a:schemeClr val="bg1"/>
                </a:solidFill>
              </a:rPr>
              <a:t>Holy Name Province, OFM</a:t>
            </a:r>
          </a:p>
        </p:txBody>
      </p:sp>
      <p:pic>
        <p:nvPicPr>
          <p:cNvPr id="27" name="Picture 26">
            <a:extLst>
              <a:ext uri="{FF2B5EF4-FFF2-40B4-BE49-F238E27FC236}">
                <a16:creationId xmlns:a16="http://schemas.microsoft.com/office/drawing/2014/main" id="{81111957-3AAF-E649-B8F6-17E1407B9DC3}"/>
              </a:ext>
            </a:extLst>
          </p:cNvPr>
          <p:cNvPicPr>
            <a:picLocks noChangeAspect="1"/>
          </p:cNvPicPr>
          <p:nvPr/>
        </p:nvPicPr>
        <p:blipFill>
          <a:blip r:embed="rId7"/>
          <a:stretch>
            <a:fillRect/>
          </a:stretch>
        </p:blipFill>
        <p:spPr>
          <a:xfrm>
            <a:off x="6302709" y="571541"/>
            <a:ext cx="2858224" cy="2511153"/>
          </a:xfrm>
          <a:prstGeom prst="rect">
            <a:avLst/>
          </a:prstGeom>
        </p:spPr>
      </p:pic>
      <p:pic>
        <p:nvPicPr>
          <p:cNvPr id="30" name="Picture 29">
            <a:extLst>
              <a:ext uri="{FF2B5EF4-FFF2-40B4-BE49-F238E27FC236}">
                <a16:creationId xmlns:a16="http://schemas.microsoft.com/office/drawing/2014/main" id="{0018CC26-8D0F-0F4F-B17D-529BE3EE514E}"/>
              </a:ext>
            </a:extLst>
          </p:cNvPr>
          <p:cNvPicPr>
            <a:picLocks noChangeAspect="1"/>
          </p:cNvPicPr>
          <p:nvPr/>
        </p:nvPicPr>
        <p:blipFill>
          <a:blip r:embed="rId8"/>
          <a:stretch>
            <a:fillRect/>
          </a:stretch>
        </p:blipFill>
        <p:spPr>
          <a:xfrm>
            <a:off x="950649" y="4016462"/>
            <a:ext cx="2286000" cy="2286000"/>
          </a:xfrm>
          <a:prstGeom prst="rect">
            <a:avLst/>
          </a:prstGeom>
        </p:spPr>
      </p:pic>
      <p:sp>
        <p:nvSpPr>
          <p:cNvPr id="31" name="TextBox 30">
            <a:extLst>
              <a:ext uri="{FF2B5EF4-FFF2-40B4-BE49-F238E27FC236}">
                <a16:creationId xmlns:a16="http://schemas.microsoft.com/office/drawing/2014/main" id="{E812F630-3F70-BD42-AFAC-68216D2DE746}"/>
              </a:ext>
            </a:extLst>
          </p:cNvPr>
          <p:cNvSpPr txBox="1"/>
          <p:nvPr/>
        </p:nvSpPr>
        <p:spPr>
          <a:xfrm>
            <a:off x="3236649" y="4771869"/>
            <a:ext cx="2232150" cy="523220"/>
          </a:xfrm>
          <a:prstGeom prst="rect">
            <a:avLst/>
          </a:prstGeom>
          <a:noFill/>
        </p:spPr>
        <p:txBody>
          <a:bodyPr wrap="none" rtlCol="0">
            <a:spAutoFit/>
          </a:bodyPr>
          <a:lstStyle/>
          <a:p>
            <a:pPr algn="ctr"/>
            <a:r>
              <a:rPr lang="en-US" sz="1400" b="1" dirty="0">
                <a:solidFill>
                  <a:schemeClr val="bg1"/>
                </a:solidFill>
              </a:rPr>
              <a:t>Brenna Davis</a:t>
            </a:r>
            <a:br>
              <a:rPr lang="en-US" sz="1400" b="1" dirty="0">
                <a:solidFill>
                  <a:schemeClr val="bg1"/>
                </a:solidFill>
              </a:rPr>
            </a:br>
            <a:r>
              <a:rPr lang="en-US" sz="1400" b="1" dirty="0">
                <a:solidFill>
                  <a:schemeClr val="bg1"/>
                </a:solidFill>
              </a:rPr>
              <a:t>Ignatian Solidarity Network</a:t>
            </a:r>
          </a:p>
        </p:txBody>
      </p:sp>
      <p:sp>
        <p:nvSpPr>
          <p:cNvPr id="32" name="TextBox 31">
            <a:extLst>
              <a:ext uri="{FF2B5EF4-FFF2-40B4-BE49-F238E27FC236}">
                <a16:creationId xmlns:a16="http://schemas.microsoft.com/office/drawing/2014/main" id="{5A8CD528-94FE-F14B-BFB1-2A9D98715A38}"/>
              </a:ext>
            </a:extLst>
          </p:cNvPr>
          <p:cNvSpPr txBox="1"/>
          <p:nvPr/>
        </p:nvSpPr>
        <p:spPr>
          <a:xfrm>
            <a:off x="4555067" y="5987109"/>
            <a:ext cx="4402615" cy="307777"/>
          </a:xfrm>
          <a:prstGeom prst="rect">
            <a:avLst/>
          </a:prstGeom>
          <a:noFill/>
        </p:spPr>
        <p:txBody>
          <a:bodyPr wrap="none" rtlCol="0">
            <a:spAutoFit/>
          </a:bodyPr>
          <a:lstStyle/>
          <a:p>
            <a:r>
              <a:rPr lang="en-US" sz="1400" b="1" dirty="0">
                <a:solidFill>
                  <a:schemeClr val="bg1"/>
                </a:solidFill>
              </a:rPr>
              <a:t>Moderator: Paz Artaza-Regan, Catholic Climate Covenant</a:t>
            </a:r>
          </a:p>
        </p:txBody>
      </p:sp>
    </p:spTree>
    <p:extLst>
      <p:ext uri="{BB962C8B-B14F-4D97-AF65-F5344CB8AC3E}">
        <p14:creationId xmlns:p14="http://schemas.microsoft.com/office/powerpoint/2010/main" val="1534441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2" name="Rectangle 1"/>
          <p:cNvSpPr/>
          <p:nvPr/>
        </p:nvSpPr>
        <p:spPr>
          <a:xfrm>
            <a:off x="501805" y="293482"/>
            <a:ext cx="11485757" cy="62304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446206" y="185943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228850" y="740510"/>
            <a:ext cx="156640" cy="462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3185EB4-6B2F-2649-8D5C-0B2324A3A96C}"/>
              </a:ext>
            </a:extLst>
          </p:cNvPr>
          <p:cNvSpPr txBox="1"/>
          <p:nvPr/>
        </p:nvSpPr>
        <p:spPr>
          <a:xfrm>
            <a:off x="501806" y="337600"/>
            <a:ext cx="11485756" cy="6278642"/>
          </a:xfrm>
          <a:prstGeom prst="rect">
            <a:avLst/>
          </a:prstGeom>
          <a:noFill/>
        </p:spPr>
        <p:txBody>
          <a:bodyPr wrap="square" rtlCol="0">
            <a:spAutoFit/>
          </a:bodyPr>
          <a:lstStyle/>
          <a:p>
            <a:r>
              <a:rPr lang="en-US" sz="2400" b="1" dirty="0">
                <a:solidFill>
                  <a:schemeClr val="bg1"/>
                </a:solidFill>
              </a:rPr>
              <a:t>Opening Prayer (1 minute) </a:t>
            </a:r>
            <a:r>
              <a:rPr lang="en-US" dirty="0">
                <a:solidFill>
                  <a:schemeClr val="bg1"/>
                </a:solidFill>
              </a:rPr>
              <a:t> </a:t>
            </a:r>
          </a:p>
          <a:p>
            <a:br>
              <a:rPr lang="en-US" dirty="0">
                <a:solidFill>
                  <a:schemeClr val="bg1"/>
                </a:solidFill>
              </a:rPr>
            </a:br>
            <a:r>
              <a:rPr lang="en-US" dirty="0">
                <a:solidFill>
                  <a:schemeClr val="bg1"/>
                </a:solidFill>
              </a:rPr>
              <a:t>O Creator, </a:t>
            </a:r>
            <a:br>
              <a:rPr lang="en-US" dirty="0">
                <a:solidFill>
                  <a:schemeClr val="bg1"/>
                </a:solidFill>
              </a:rPr>
            </a:br>
            <a:endParaRPr lang="en-US" dirty="0">
              <a:solidFill>
                <a:schemeClr val="bg1"/>
              </a:solidFill>
            </a:endParaRPr>
          </a:p>
          <a:p>
            <a:r>
              <a:rPr lang="en-US" dirty="0">
                <a:solidFill>
                  <a:schemeClr val="bg1"/>
                </a:solidFill>
              </a:rPr>
              <a:t>Our world is large, and yet your Creation is so fragile. </a:t>
            </a:r>
          </a:p>
          <a:p>
            <a:r>
              <a:rPr lang="en-US" dirty="0">
                <a:solidFill>
                  <a:schemeClr val="bg1"/>
                </a:solidFill>
              </a:rPr>
              <a:t>We glimpse the needs of our common home, of our sisters and brothers,</a:t>
            </a:r>
          </a:p>
          <a:p>
            <a:r>
              <a:rPr lang="en-US" dirty="0">
                <a:solidFill>
                  <a:schemeClr val="bg1"/>
                </a:solidFill>
              </a:rPr>
              <a:t>and those needs are great. </a:t>
            </a:r>
          </a:p>
          <a:p>
            <a:r>
              <a:rPr lang="en-US" dirty="0">
                <a:solidFill>
                  <a:schemeClr val="bg1"/>
                </a:solidFill>
              </a:rPr>
              <a:t> </a:t>
            </a:r>
          </a:p>
          <a:p>
            <a:r>
              <a:rPr lang="en-US" dirty="0">
                <a:solidFill>
                  <a:schemeClr val="bg1"/>
                </a:solidFill>
              </a:rPr>
              <a:t>We want to turn away, but you call us back. </a:t>
            </a:r>
          </a:p>
          <a:p>
            <a:r>
              <a:rPr lang="en-US" dirty="0">
                <a:solidFill>
                  <a:schemeClr val="bg1"/>
                </a:solidFill>
              </a:rPr>
              <a:t>We want simple solutions, </a:t>
            </a:r>
          </a:p>
          <a:p>
            <a:r>
              <a:rPr lang="en-US" dirty="0">
                <a:solidFill>
                  <a:schemeClr val="bg1"/>
                </a:solidFill>
              </a:rPr>
              <a:t>but you want us to help solve the complex problems. </a:t>
            </a:r>
          </a:p>
          <a:p>
            <a:r>
              <a:rPr lang="en-US" dirty="0">
                <a:solidFill>
                  <a:schemeClr val="bg1"/>
                </a:solidFill>
              </a:rPr>
              <a:t> </a:t>
            </a:r>
          </a:p>
          <a:p>
            <a:r>
              <a:rPr lang="en-US" dirty="0">
                <a:solidFill>
                  <a:schemeClr val="bg1"/>
                </a:solidFill>
              </a:rPr>
              <a:t>Through your Church, you call us to listen, to learn, to reflect and to act. </a:t>
            </a:r>
          </a:p>
          <a:p>
            <a:r>
              <a:rPr lang="en-US" dirty="0">
                <a:solidFill>
                  <a:schemeClr val="bg1"/>
                </a:solidFill>
              </a:rPr>
              <a:t> </a:t>
            </a:r>
          </a:p>
          <a:p>
            <a:r>
              <a:rPr lang="en-US" dirty="0">
                <a:solidFill>
                  <a:schemeClr val="bg1"/>
                </a:solidFill>
              </a:rPr>
              <a:t>Give us a deep sense of our place in this web of Creation. </a:t>
            </a:r>
          </a:p>
          <a:p>
            <a:r>
              <a:rPr lang="en-US" dirty="0">
                <a:solidFill>
                  <a:schemeClr val="bg1"/>
                </a:solidFill>
              </a:rPr>
              <a:t>Give us the wisdom of mind and generosity of heart to seek your will in the world today.</a:t>
            </a:r>
          </a:p>
          <a:p>
            <a:r>
              <a:rPr lang="en-US" dirty="0">
                <a:solidFill>
                  <a:schemeClr val="bg1"/>
                </a:solidFill>
              </a:rPr>
              <a:t>Inspire us to respond to the call to live in solidarity with all of your creation, </a:t>
            </a:r>
          </a:p>
          <a:p>
            <a:r>
              <a:rPr lang="en-US" dirty="0">
                <a:solidFill>
                  <a:schemeClr val="bg1"/>
                </a:solidFill>
              </a:rPr>
              <a:t>so that the Earth, and all children of God might live in dignity and peace.</a:t>
            </a:r>
          </a:p>
          <a:p>
            <a:r>
              <a:rPr lang="en-US" dirty="0">
                <a:solidFill>
                  <a:schemeClr val="bg1"/>
                </a:solidFill>
              </a:rPr>
              <a:t>Amen</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lvl="2"/>
            <a:r>
              <a:rPr lang="en-US" dirty="0">
                <a:solidFill>
                  <a:schemeClr val="bg1"/>
                </a:solidFill>
              </a:rPr>
              <a:t>	</a:t>
            </a:r>
            <a:br>
              <a:rPr lang="en-US" dirty="0">
                <a:solidFill>
                  <a:schemeClr val="bg1"/>
                </a:solidFill>
              </a:rPr>
            </a:br>
            <a:r>
              <a:rPr lang="en-US" dirty="0">
                <a:solidFill>
                  <a:schemeClr val="bg1"/>
                </a:solidFill>
              </a:rPr>
              <a:t>(Written by </a:t>
            </a:r>
            <a:r>
              <a:rPr lang="en-US" b="1" u="sng" dirty="0">
                <a:solidFill>
                  <a:schemeClr val="bg1"/>
                </a:solidFill>
                <a:hlinkClick r:id="rId3">
                  <a:extLst>
                    <a:ext uri="{A12FA001-AC4F-418D-AE19-62706E023703}">
                      <ahyp:hlinkClr xmlns:ahyp="http://schemas.microsoft.com/office/drawing/2018/hyperlinkcolor" val="tx"/>
                    </a:ext>
                  </a:extLst>
                </a:hlinkClick>
              </a:rPr>
              <a:t>Education for Justice</a:t>
            </a:r>
            <a:r>
              <a:rPr lang="en-US" dirty="0">
                <a:solidFill>
                  <a:schemeClr val="bg1"/>
                </a:solidFill>
              </a:rPr>
              <a:t> staff. Copyright © Reprinted with permission.)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C358096-AA2D-0946-8047-7D9F2F1B10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2381" y="5464918"/>
            <a:ext cx="1027086" cy="919637"/>
          </a:xfrm>
          <a:prstGeom prst="rect">
            <a:avLst/>
          </a:prstGeom>
        </p:spPr>
      </p:pic>
      <p:pic>
        <p:nvPicPr>
          <p:cNvPr id="9" name="Picture 8">
            <a:extLst>
              <a:ext uri="{FF2B5EF4-FFF2-40B4-BE49-F238E27FC236}">
                <a16:creationId xmlns:a16="http://schemas.microsoft.com/office/drawing/2014/main" id="{08B9006A-A137-194A-869E-A090EBE83AA6}"/>
              </a:ext>
            </a:extLst>
          </p:cNvPr>
          <p:cNvPicPr>
            <a:picLocks noChangeAspect="1"/>
          </p:cNvPicPr>
          <p:nvPr/>
        </p:nvPicPr>
        <p:blipFill>
          <a:blip r:embed="rId5"/>
          <a:stretch>
            <a:fillRect/>
          </a:stretch>
        </p:blipFill>
        <p:spPr>
          <a:xfrm>
            <a:off x="8729134" y="1202589"/>
            <a:ext cx="3090333" cy="3090333"/>
          </a:xfrm>
          <a:prstGeom prst="rect">
            <a:avLst/>
          </a:prstGeom>
        </p:spPr>
      </p:pic>
    </p:spTree>
    <p:extLst>
      <p:ext uri="{BB962C8B-B14F-4D97-AF65-F5344CB8AC3E}">
        <p14:creationId xmlns:p14="http://schemas.microsoft.com/office/powerpoint/2010/main" val="195273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2" name="Rectangle 1"/>
          <p:cNvSpPr/>
          <p:nvPr/>
        </p:nvSpPr>
        <p:spPr>
          <a:xfrm>
            <a:off x="501805" y="293482"/>
            <a:ext cx="11485757" cy="62304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446206" y="185943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3A980CE-464E-6145-AE72-A62E057F423F}"/>
              </a:ext>
            </a:extLst>
          </p:cNvPr>
          <p:cNvSpPr txBox="1"/>
          <p:nvPr/>
        </p:nvSpPr>
        <p:spPr>
          <a:xfrm>
            <a:off x="1003300" y="1859434"/>
            <a:ext cx="10612967" cy="3539430"/>
          </a:xfrm>
          <a:prstGeom prst="rect">
            <a:avLst/>
          </a:prstGeom>
          <a:noFill/>
        </p:spPr>
        <p:txBody>
          <a:bodyPr wrap="square" rtlCol="0">
            <a:spAutoFit/>
          </a:bodyPr>
          <a:lstStyle/>
          <a:p>
            <a:r>
              <a:rPr lang="en-US" sz="2800" b="1" dirty="0">
                <a:solidFill>
                  <a:schemeClr val="bg1"/>
                </a:solidFill>
              </a:rPr>
              <a:t>Reading #1: </a:t>
            </a:r>
            <a:br>
              <a:rPr lang="en-US" sz="2800" dirty="0">
                <a:solidFill>
                  <a:schemeClr val="bg1"/>
                </a:solidFill>
              </a:rPr>
            </a:br>
            <a:r>
              <a:rPr lang="en-US" sz="2800" dirty="0">
                <a:solidFill>
                  <a:schemeClr val="bg1"/>
                </a:solidFill>
              </a:rPr>
              <a:t>“Be doers of the word and not hearers only, deluding yourselves.  </a:t>
            </a:r>
            <a:br>
              <a:rPr lang="en-US" sz="2800" dirty="0">
                <a:solidFill>
                  <a:schemeClr val="bg1"/>
                </a:solidFill>
              </a:rPr>
            </a:br>
            <a:r>
              <a:rPr lang="en-US" sz="2800" dirty="0">
                <a:solidFill>
                  <a:schemeClr val="bg1"/>
                </a:solidFill>
              </a:rPr>
              <a:t>For if anyone is a hearer of the word and not a doer, he is like a man who looks at his own face in a mirror. He sees himself, then goes off and promptly forgets what he looked like. But the one who peers into the perfect law of freedom and perseveres, and is not a hearer who forgets but a doer who acts, such a one shall be blessed in what he does.” (James 1: 22-25) </a:t>
            </a:r>
          </a:p>
        </p:txBody>
      </p:sp>
      <p:pic>
        <p:nvPicPr>
          <p:cNvPr id="9" name="Picture 8">
            <a:extLst>
              <a:ext uri="{FF2B5EF4-FFF2-40B4-BE49-F238E27FC236}">
                <a16:creationId xmlns:a16="http://schemas.microsoft.com/office/drawing/2014/main" id="{C9926C1B-9CD0-144F-ABA8-110825E67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0481" y="5478623"/>
            <a:ext cx="1021237" cy="914400"/>
          </a:xfrm>
          <a:prstGeom prst="rect">
            <a:avLst/>
          </a:prstGeom>
        </p:spPr>
      </p:pic>
      <p:sp>
        <p:nvSpPr>
          <p:cNvPr id="10" name="TextBox 9">
            <a:extLst>
              <a:ext uri="{FF2B5EF4-FFF2-40B4-BE49-F238E27FC236}">
                <a16:creationId xmlns:a16="http://schemas.microsoft.com/office/drawing/2014/main" id="{61991757-CEF1-BD42-99C0-D2E4C5550379}"/>
              </a:ext>
            </a:extLst>
          </p:cNvPr>
          <p:cNvSpPr txBox="1"/>
          <p:nvPr/>
        </p:nvSpPr>
        <p:spPr>
          <a:xfrm>
            <a:off x="1003300" y="626017"/>
            <a:ext cx="6543201" cy="369332"/>
          </a:xfrm>
          <a:prstGeom prst="rect">
            <a:avLst/>
          </a:prstGeom>
          <a:noFill/>
        </p:spPr>
        <p:txBody>
          <a:bodyPr wrap="none" rtlCol="0">
            <a:spAutoFit/>
          </a:bodyPr>
          <a:lstStyle/>
          <a:p>
            <a:r>
              <a:rPr lang="en-US" b="1" dirty="0">
                <a:solidFill>
                  <a:schemeClr val="bg1"/>
                </a:solidFill>
              </a:rPr>
              <a:t>(After each reading, silently reflect on the message of the reading)</a:t>
            </a:r>
            <a:endParaRPr lang="en-US" dirty="0"/>
          </a:p>
        </p:txBody>
      </p:sp>
    </p:spTree>
    <p:extLst>
      <p:ext uri="{BB962C8B-B14F-4D97-AF65-F5344CB8AC3E}">
        <p14:creationId xmlns:p14="http://schemas.microsoft.com/office/powerpoint/2010/main" val="434220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2" name="Rectangle 1"/>
          <p:cNvSpPr/>
          <p:nvPr/>
        </p:nvSpPr>
        <p:spPr>
          <a:xfrm>
            <a:off x="501805" y="293482"/>
            <a:ext cx="11485757" cy="62304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446206" y="185943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228850" y="740510"/>
            <a:ext cx="156640" cy="462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8815B1E-6538-C94A-B160-52B9DEF14C61}"/>
              </a:ext>
            </a:extLst>
          </p:cNvPr>
          <p:cNvSpPr txBox="1"/>
          <p:nvPr/>
        </p:nvSpPr>
        <p:spPr>
          <a:xfrm>
            <a:off x="561420" y="1286154"/>
            <a:ext cx="10786531" cy="2677656"/>
          </a:xfrm>
          <a:prstGeom prst="rect">
            <a:avLst/>
          </a:prstGeom>
          <a:noFill/>
        </p:spPr>
        <p:txBody>
          <a:bodyPr wrap="square" rtlCol="0">
            <a:spAutoFit/>
          </a:bodyPr>
          <a:lstStyle/>
          <a:p>
            <a:r>
              <a:rPr lang="en-US" sz="2400" b="1" dirty="0">
                <a:solidFill>
                  <a:schemeClr val="bg1"/>
                </a:solidFill>
              </a:rPr>
              <a:t>Reading #2: </a:t>
            </a:r>
            <a:br>
              <a:rPr lang="en-US" sz="2400" dirty="0">
                <a:solidFill>
                  <a:schemeClr val="bg1"/>
                </a:solidFill>
              </a:rPr>
            </a:br>
            <a:r>
              <a:rPr lang="en-US" sz="2400" dirty="0">
                <a:solidFill>
                  <a:schemeClr val="bg1"/>
                </a:solidFill>
              </a:rPr>
              <a:t>“The Earth's climate is changing. Temperatures are rising, snow and rainfall patterns are shifting, and more extreme climate events – like heavy rainstorms and record high temperatures – are already happening. Many of these observed changes are linked to the rising levels of carbon dioxide and other greenhouse gases in our atmosphere, caused by human activities.” (Climate Change Indicators in the United States, US EPA, </a:t>
            </a:r>
            <a:r>
              <a:rPr lang="en-US" sz="2400"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https://</a:t>
            </a:r>
            <a:r>
              <a:rPr lang="en-US" sz="2400" dirty="0" err="1">
                <a:solidFill>
                  <a:schemeClr val="accent4">
                    <a:lumMod val="60000"/>
                    <a:lumOff val="40000"/>
                  </a:schemeClr>
                </a:solidFill>
                <a:hlinkClick r:id="rId3">
                  <a:extLst>
                    <a:ext uri="{A12FA001-AC4F-418D-AE19-62706E023703}">
                      <ahyp:hlinkClr xmlns:ahyp="http://schemas.microsoft.com/office/drawing/2018/hyperlinkcolor" val="tx"/>
                    </a:ext>
                  </a:extLst>
                </a:hlinkClick>
              </a:rPr>
              <a:t>www.epa.gov</a:t>
            </a:r>
            <a:r>
              <a:rPr lang="en-US" sz="2400"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/climate-indicators</a:t>
            </a:r>
            <a:r>
              <a:rPr lang="en-US" sz="2400" dirty="0">
                <a:solidFill>
                  <a:schemeClr val="bg1"/>
                </a:solidFill>
              </a:rPr>
              <a:t>) </a:t>
            </a:r>
          </a:p>
        </p:txBody>
      </p:sp>
      <p:pic>
        <p:nvPicPr>
          <p:cNvPr id="8" name="Picture 7">
            <a:extLst>
              <a:ext uri="{FF2B5EF4-FFF2-40B4-BE49-F238E27FC236}">
                <a16:creationId xmlns:a16="http://schemas.microsoft.com/office/drawing/2014/main" id="{3D3EC569-F900-BA4F-89ED-13CE4D9E5B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7333" y="5298533"/>
            <a:ext cx="1021237" cy="914400"/>
          </a:xfrm>
          <a:prstGeom prst="rect">
            <a:avLst/>
          </a:prstGeom>
        </p:spPr>
      </p:pic>
      <p:sp>
        <p:nvSpPr>
          <p:cNvPr id="9" name="TextBox 8">
            <a:extLst>
              <a:ext uri="{FF2B5EF4-FFF2-40B4-BE49-F238E27FC236}">
                <a16:creationId xmlns:a16="http://schemas.microsoft.com/office/drawing/2014/main" id="{B8A0A070-D259-9A43-AEF9-8F0B7948FB08}"/>
              </a:ext>
            </a:extLst>
          </p:cNvPr>
          <p:cNvSpPr txBox="1"/>
          <p:nvPr/>
        </p:nvSpPr>
        <p:spPr>
          <a:xfrm>
            <a:off x="501805" y="527732"/>
            <a:ext cx="6543201" cy="646331"/>
          </a:xfrm>
          <a:prstGeom prst="rect">
            <a:avLst/>
          </a:prstGeom>
          <a:noFill/>
        </p:spPr>
        <p:txBody>
          <a:bodyPr wrap="none" rtlCol="0">
            <a:spAutoFit/>
          </a:bodyPr>
          <a:lstStyle/>
          <a:p>
            <a:r>
              <a:rPr lang="en-US" b="1" dirty="0">
                <a:solidFill>
                  <a:schemeClr val="bg1"/>
                </a:solidFill>
              </a:rPr>
              <a:t>(After each reading, silently reflect on the message of the reading) </a:t>
            </a:r>
          </a:p>
          <a:p>
            <a:endParaRPr lang="en-US" dirty="0"/>
          </a:p>
        </p:txBody>
      </p:sp>
      <p:pic>
        <p:nvPicPr>
          <p:cNvPr id="11" name="Picture 10">
            <a:extLst>
              <a:ext uri="{FF2B5EF4-FFF2-40B4-BE49-F238E27FC236}">
                <a16:creationId xmlns:a16="http://schemas.microsoft.com/office/drawing/2014/main" id="{3A9E6C90-855A-2748-B18F-34CD18E1E2B0}"/>
              </a:ext>
            </a:extLst>
          </p:cNvPr>
          <p:cNvPicPr>
            <a:picLocks noChangeAspect="1"/>
          </p:cNvPicPr>
          <p:nvPr/>
        </p:nvPicPr>
        <p:blipFill>
          <a:blip r:embed="rId5"/>
          <a:stretch>
            <a:fillRect/>
          </a:stretch>
        </p:blipFill>
        <p:spPr>
          <a:xfrm>
            <a:off x="4923117" y="4299004"/>
            <a:ext cx="2578349" cy="1913929"/>
          </a:xfrm>
          <a:prstGeom prst="rect">
            <a:avLst/>
          </a:prstGeom>
        </p:spPr>
      </p:pic>
    </p:spTree>
    <p:extLst>
      <p:ext uri="{BB962C8B-B14F-4D97-AF65-F5344CB8AC3E}">
        <p14:creationId xmlns:p14="http://schemas.microsoft.com/office/powerpoint/2010/main" val="712694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2" name="Rectangle 1"/>
          <p:cNvSpPr/>
          <p:nvPr/>
        </p:nvSpPr>
        <p:spPr>
          <a:xfrm>
            <a:off x="501805" y="293482"/>
            <a:ext cx="11485757" cy="62304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446206" y="185943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228850" y="740510"/>
            <a:ext cx="156640" cy="462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3185EB4-6B2F-2649-8D5C-0B2324A3A96C}"/>
              </a:ext>
            </a:extLst>
          </p:cNvPr>
          <p:cNvSpPr txBox="1"/>
          <p:nvPr/>
        </p:nvSpPr>
        <p:spPr>
          <a:xfrm>
            <a:off x="501805" y="971549"/>
            <a:ext cx="11359995" cy="3046988"/>
          </a:xfrm>
          <a:prstGeom prst="rect">
            <a:avLst/>
          </a:prstGeom>
          <a:noFill/>
        </p:spPr>
        <p:txBody>
          <a:bodyPr wrap="square" rtlCol="0">
            <a:spAutoFit/>
          </a:bodyPr>
          <a:lstStyle/>
          <a:p>
            <a:pPr lvl="0"/>
            <a:r>
              <a:rPr lang="en-US" sz="2400" b="1" dirty="0">
                <a:solidFill>
                  <a:schemeClr val="bg1"/>
                </a:solidFill>
              </a:rPr>
              <a:t>Reading #3:</a:t>
            </a:r>
            <a:r>
              <a:rPr lang="en-US" sz="2400" dirty="0">
                <a:solidFill>
                  <a:schemeClr val="bg1"/>
                </a:solidFill>
              </a:rPr>
              <a:t> </a:t>
            </a:r>
            <a:br>
              <a:rPr lang="en-US" sz="2400" dirty="0">
                <a:solidFill>
                  <a:schemeClr val="bg1"/>
                </a:solidFill>
              </a:rPr>
            </a:br>
            <a:r>
              <a:rPr lang="en-US" sz="2400" dirty="0">
                <a:solidFill>
                  <a:schemeClr val="bg1"/>
                </a:solidFill>
              </a:rPr>
              <a:t>“Climate models project robust differences in regional climate characteristics between present-day and global warming of 1.5°C, and between 1.5°C and 2°C. These differences include increases in: mean temperature in most land and ocean regions, hot extremes in most inhabited regions, heavy precipitation in several regions, and the probability of drought and precipitation deficits in some regions…Limiting the risks from global warming of 1.5°C in the context of sustainable development and poverty eradication implies system transitions.” (Intergovernmental Panel on Climate Change (</a:t>
            </a:r>
            <a:r>
              <a:rPr lang="en-US" sz="2400" u="sng"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IPCC) Special Report Oct. 2018</a:t>
            </a:r>
            <a:r>
              <a:rPr lang="en-US" sz="2400" dirty="0">
                <a:solidFill>
                  <a:schemeClr val="bg1"/>
                </a:solidFill>
              </a:rPr>
              <a:t>) </a:t>
            </a:r>
            <a:endParaRPr kumimoji="0" lang="en-US" sz="2400" b="0" i="0" u="none" strike="noStrike" kern="1200" cap="none" spc="0" normalizeH="0" baseline="0" noProof="0" dirty="0">
              <a:ln>
                <a:noFill/>
              </a:ln>
              <a:solidFill>
                <a:schemeClr val="bg1"/>
              </a:solidFill>
              <a:effectLst/>
              <a:uLnTx/>
              <a:uFillTx/>
              <a:latin typeface="Calibri" panose="020F0502020204030204"/>
            </a:endParaRPr>
          </a:p>
        </p:txBody>
      </p:sp>
      <p:pic>
        <p:nvPicPr>
          <p:cNvPr id="8" name="Picture 7">
            <a:extLst>
              <a:ext uri="{FF2B5EF4-FFF2-40B4-BE49-F238E27FC236}">
                <a16:creationId xmlns:a16="http://schemas.microsoft.com/office/drawing/2014/main" id="{0E76171A-E5DE-A64B-838A-1BC50B3E9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3432" y="5349333"/>
            <a:ext cx="1021237" cy="914400"/>
          </a:xfrm>
          <a:prstGeom prst="rect">
            <a:avLst/>
          </a:prstGeom>
        </p:spPr>
      </p:pic>
      <p:sp>
        <p:nvSpPr>
          <p:cNvPr id="6" name="TextBox 5">
            <a:extLst>
              <a:ext uri="{FF2B5EF4-FFF2-40B4-BE49-F238E27FC236}">
                <a16:creationId xmlns:a16="http://schemas.microsoft.com/office/drawing/2014/main" id="{9F145420-78A6-1D4A-95A8-B53C53DAB9CC}"/>
              </a:ext>
            </a:extLst>
          </p:cNvPr>
          <p:cNvSpPr txBox="1"/>
          <p:nvPr/>
        </p:nvSpPr>
        <p:spPr>
          <a:xfrm>
            <a:off x="501805" y="454919"/>
            <a:ext cx="6893367" cy="646331"/>
          </a:xfrm>
          <a:prstGeom prst="rect">
            <a:avLst/>
          </a:prstGeom>
          <a:noFill/>
        </p:spPr>
        <p:txBody>
          <a:bodyPr wrap="square" rtlCol="0">
            <a:spAutoFit/>
          </a:bodyPr>
          <a:lstStyle/>
          <a:p>
            <a:r>
              <a:rPr lang="en-US" b="1" dirty="0">
                <a:solidFill>
                  <a:schemeClr val="bg1"/>
                </a:solidFill>
              </a:rPr>
              <a:t>(After each reading, silently reflect on the message of the reading)</a:t>
            </a:r>
          </a:p>
          <a:p>
            <a:endParaRPr lang="en-US" dirty="0"/>
          </a:p>
        </p:txBody>
      </p:sp>
      <p:pic>
        <p:nvPicPr>
          <p:cNvPr id="10" name="Picture 9">
            <a:extLst>
              <a:ext uri="{FF2B5EF4-FFF2-40B4-BE49-F238E27FC236}">
                <a16:creationId xmlns:a16="http://schemas.microsoft.com/office/drawing/2014/main" id="{7D4605A7-86E3-FF41-8040-D42A73FD6F55}"/>
              </a:ext>
            </a:extLst>
          </p:cNvPr>
          <p:cNvPicPr>
            <a:picLocks noChangeAspect="1"/>
          </p:cNvPicPr>
          <p:nvPr/>
        </p:nvPicPr>
        <p:blipFill>
          <a:blip r:embed="rId5"/>
          <a:stretch>
            <a:fillRect/>
          </a:stretch>
        </p:blipFill>
        <p:spPr>
          <a:xfrm>
            <a:off x="4521200" y="4210773"/>
            <a:ext cx="2827867" cy="2120900"/>
          </a:xfrm>
          <a:prstGeom prst="rect">
            <a:avLst/>
          </a:prstGeom>
        </p:spPr>
      </p:pic>
    </p:spTree>
    <p:extLst>
      <p:ext uri="{BB962C8B-B14F-4D97-AF65-F5344CB8AC3E}">
        <p14:creationId xmlns:p14="http://schemas.microsoft.com/office/powerpoint/2010/main" val="14776106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4359</TotalTime>
  <Words>2070</Words>
  <Application>Microsoft Macintosh PowerPoint</Application>
  <PresentationFormat>Widescreen</PresentationFormat>
  <Paragraphs>179</Paragraphs>
  <Slides>19</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Paz Artaza-Regan</dc:creator>
  <cp:lastModifiedBy>Paz Artaza-Regan</cp:lastModifiedBy>
  <cp:revision>28</cp:revision>
  <dcterms:created xsi:type="dcterms:W3CDTF">2020-04-24T16:42:16Z</dcterms:created>
  <dcterms:modified xsi:type="dcterms:W3CDTF">2020-04-27T17:22:04Z</dcterms:modified>
</cp:coreProperties>
</file>